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736" r:id="rId3"/>
    <p:sldId id="258" r:id="rId4"/>
    <p:sldId id="726" r:id="rId5"/>
    <p:sldId id="727" r:id="rId6"/>
    <p:sldId id="729" r:id="rId7"/>
    <p:sldId id="730" r:id="rId8"/>
    <p:sldId id="728" r:id="rId9"/>
    <p:sldId id="259" r:id="rId10"/>
    <p:sldId id="260" r:id="rId11"/>
    <p:sldId id="716" r:id="rId12"/>
    <p:sldId id="717" r:id="rId13"/>
    <p:sldId id="257" r:id="rId14"/>
    <p:sldId id="738" r:id="rId15"/>
    <p:sldId id="718" r:id="rId16"/>
    <p:sldId id="719" r:id="rId17"/>
    <p:sldId id="721" r:id="rId18"/>
    <p:sldId id="734" r:id="rId19"/>
    <p:sldId id="740" r:id="rId20"/>
    <p:sldId id="720" r:id="rId21"/>
    <p:sldId id="723" r:id="rId22"/>
    <p:sldId id="735" r:id="rId23"/>
    <p:sldId id="724" r:id="rId24"/>
    <p:sldId id="725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57D2F"/>
    <a:srgbClr val="FFE699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29"/>
    <p:restoredTop sz="92723"/>
  </p:normalViewPr>
  <p:slideViewPr>
    <p:cSldViewPr snapToGrid="0">
      <p:cViewPr varScale="1">
        <p:scale>
          <a:sx n="157" d="100"/>
          <a:sy n="157" d="100"/>
        </p:scale>
        <p:origin x="10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A4EC3685-9B28-6A4A-924D-C1BC998BFBE9}" type="datetimeFigureOut">
              <a:rPr kumimoji="1" lang="zh-TW" altLang="en-US" smtClean="0"/>
              <a:pPr/>
              <a:t>2023/2/13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8D77919A-BBCB-BC4C-BA96-997795B5D5BE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416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8220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082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7996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B7A87EF4-5EF7-F643-9A42-84A546F6DE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rgbClr val="000000">
              <a:alpha val="67059"/>
            </a:srgbClr>
          </a:solidFill>
        </p:spPr>
        <p:txBody>
          <a:bodyPr anchor="b"/>
          <a:lstStyle>
            <a:lvl1pPr algn="ctr"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solidFill>
            <a:srgbClr val="000000">
              <a:alpha val="47843"/>
            </a:srgbClr>
          </a:solidFill>
        </p:spPr>
        <p:txBody>
          <a:bodyPr/>
          <a:lstStyle>
            <a:lvl1pPr marL="0" indent="0" algn="ctr">
              <a:buNone/>
              <a:defRPr sz="2400" b="0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按一下以編輯母片副標題樣式</a:t>
            </a:r>
          </a:p>
        </p:txBody>
      </p:sp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9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5772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553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FDB24F-1125-6E4C-8D80-7E52A5D4DEE8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448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E5C36B46-ACE0-B94D-893C-4C21C8CE2F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rgbClr val="000000">
              <a:alpha val="72941"/>
            </a:srgbClr>
          </a:solidFill>
        </p:spPr>
        <p:txBody>
          <a:bodyPr anchor="b"/>
          <a:lstStyle>
            <a:lvl1pPr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rgbClr val="000000">
              <a:alpha val="61176"/>
            </a:srgb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4182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3084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6664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692024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183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0445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8758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02FDF4-5FA2-6549-831E-4596435BDC97}"/>
              </a:ext>
            </a:extLst>
          </p:cNvPr>
          <p:cNvSpPr txBox="1"/>
          <p:nvPr userDrawn="1"/>
        </p:nvSpPr>
        <p:spPr>
          <a:xfrm>
            <a:off x="3846576" y="6308079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創作共用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姓名   標示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非商業性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相同方式分享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CC-BY-NC-SA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801100-9E2E-EA4A-9A67-5343332D3EF0}"/>
              </a:ext>
            </a:extLst>
          </p:cNvPr>
          <p:cNvSpPr txBox="1"/>
          <p:nvPr userDrawn="1"/>
        </p:nvSpPr>
        <p:spPr>
          <a:xfrm>
            <a:off x="629963" y="6424410"/>
            <a:ext cx="2292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中正大學</a:t>
            </a:r>
            <a:r>
              <a:rPr kumimoji="1"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 </a:t>
            </a:r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– </a:t>
            </a: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羅習五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0ED4327-E689-C34A-B8B5-61E7E87F62CB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974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3"/>
        </a:buBlip>
        <a:defRPr sz="2800" b="0" i="0" kern="1200">
          <a:solidFill>
            <a:schemeClr val="accent5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2400" b="0" i="0" kern="1200">
          <a:solidFill>
            <a:schemeClr val="accent6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5"/>
        </a:buBlip>
        <a:defRPr sz="2000" b="0" i="0" kern="1200">
          <a:solidFill>
            <a:srgbClr val="7030A0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1800" b="0" i="0" kern="1200">
          <a:solidFill>
            <a:schemeClr val="accent2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s.google.com/d/forum/ccu_system_programming" TargetMode="External"/><Relationship Id="rId2" Type="http://schemas.openxmlformats.org/officeDocument/2006/relationships/hyperlink" Target="https://www.cs.ccu.edu.tw/~shiwulo/s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oom.us/j/6456450000" TargetMode="External"/><Relationship Id="rId5" Type="http://schemas.openxmlformats.org/officeDocument/2006/relationships/hyperlink" Target="https://github.com/shiwulo/system-programming" TargetMode="External"/><Relationship Id="rId4" Type="http://schemas.openxmlformats.org/officeDocument/2006/relationships/hyperlink" Target="https://goo.gl/NnbLWM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filippo.io/linux-syscall-table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428FD5-E747-C647-B20E-BA6542F6E9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中正資工，</a:t>
            </a:r>
            <a:r>
              <a:rPr kumimoji="1" lang="en-US" altLang="zh-TW"/>
              <a:t>2023</a:t>
            </a:r>
            <a:r>
              <a:rPr kumimoji="1" lang="zh-TW" altLang="en-US"/>
              <a:t>，</a:t>
            </a:r>
            <a:br>
              <a:rPr kumimoji="1" lang="en-US" altLang="zh-TW" dirty="0"/>
            </a:br>
            <a:r>
              <a:rPr kumimoji="1" lang="zh-TW" altLang="en-US" dirty="0"/>
              <a:t>系統程式設計</a:t>
            </a:r>
            <a:r>
              <a:rPr kumimoji="1" lang="zh-TW" altLang="en-US" baseline="30000" dirty="0"/>
              <a:t>基於</a:t>
            </a:r>
            <a:r>
              <a:rPr kumimoji="1" lang="en-US" altLang="zh-TW" baseline="30000" dirty="0"/>
              <a:t>Linux</a:t>
            </a:r>
            <a:endParaRPr kumimoji="1" lang="zh-TW" altLang="en-US" baseline="30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17438E2-DDE9-924E-BE27-F72FE6B302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/>
              <a:t>授課老師：羅習五 副教授</a:t>
            </a:r>
          </a:p>
        </p:txBody>
      </p:sp>
    </p:spTree>
    <p:extLst>
      <p:ext uri="{BB962C8B-B14F-4D97-AF65-F5344CB8AC3E}">
        <p14:creationId xmlns:p14="http://schemas.microsoft.com/office/powerpoint/2010/main" val="315889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126436-EF52-C249-8B5F-F51C8BF0F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為什麼選擇</a:t>
            </a:r>
            <a:r>
              <a:rPr kumimoji="1" lang="en-US" altLang="zh-CN" dirty="0"/>
              <a:t>UNIX</a:t>
            </a:r>
            <a:r>
              <a:rPr kumimoji="1" lang="zh-CN" altLang="en-US" dirty="0"/>
              <a:t>介紹系統程式設計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E2258F-51E3-5940-ADC0-7B39E3622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他是更開放的標準</a:t>
            </a:r>
            <a:endParaRPr kumimoji="1" lang="en-US" altLang="zh-TW" dirty="0"/>
          </a:p>
          <a:p>
            <a:r>
              <a:rPr kumimoji="1" lang="zh-TW" altLang="en-US" dirty="0"/>
              <a:t>更重要的是：他很成功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以手機、平板電腦來說：市佔率幾乎是</a:t>
            </a:r>
            <a:r>
              <a:rPr kumimoji="1" lang="en-US" altLang="zh-TW" dirty="0"/>
              <a:t>100%</a:t>
            </a:r>
            <a:r>
              <a:rPr kumimoji="1" lang="zh-TW" altLang="en-US" dirty="0"/>
              <a:t>。</a:t>
            </a:r>
            <a:r>
              <a:rPr kumimoji="1" lang="en-US" altLang="zh-TW" dirty="0"/>
              <a:t>Apple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BSD</a:t>
            </a:r>
            <a:r>
              <a:rPr kumimoji="1" lang="zh-CN" altLang="en-US" dirty="0"/>
              <a:t>。</a:t>
            </a:r>
            <a:r>
              <a:rPr kumimoji="1" lang="en-US" altLang="zh-CN" dirty="0"/>
              <a:t>Google</a:t>
            </a:r>
            <a:r>
              <a:rPr kumimoji="1" lang="zh-CN" altLang="en-US" dirty="0"/>
              <a:t>使用</a:t>
            </a:r>
            <a:r>
              <a:rPr kumimoji="1" lang="zh-TW" altLang="en-US" dirty="0"/>
              <a:t> </a:t>
            </a:r>
            <a:r>
              <a:rPr kumimoji="1" lang="en-US" altLang="zh-TW" dirty="0"/>
              <a:t>Linux</a:t>
            </a:r>
          </a:p>
          <a:p>
            <a:pPr lvl="1"/>
            <a:r>
              <a:rPr kumimoji="1" lang="zh-CN" altLang="en-US" dirty="0"/>
              <a:t>伺服器：幾乎全部是</a:t>
            </a:r>
            <a:r>
              <a:rPr kumimoji="1" lang="en-US" altLang="zh-CN" dirty="0"/>
              <a:t>UNIX</a:t>
            </a:r>
            <a:r>
              <a:rPr kumimoji="1" lang="zh-CN" altLang="en-US" dirty="0"/>
              <a:t>（在某些場合，幾乎是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桌上型電腦：</a:t>
            </a:r>
            <a:r>
              <a:rPr kumimoji="1" lang="en-US" altLang="zh-CN" dirty="0"/>
              <a:t>16.3%</a:t>
            </a:r>
            <a:r>
              <a:rPr kumimoji="1" lang="zh-CN" altLang="en-US" dirty="0"/>
              <a:t>是</a:t>
            </a:r>
            <a:r>
              <a:rPr kumimoji="1" lang="en-US" altLang="zh-CN" dirty="0"/>
              <a:t>MacOS</a:t>
            </a:r>
            <a:r>
              <a:rPr kumimoji="1" lang="zh-CN" altLang="en-US" dirty="0"/>
              <a:t>（</a:t>
            </a:r>
            <a:r>
              <a:rPr kumimoji="1" lang="en-US" altLang="zh-CN" dirty="0"/>
              <a:t>BSD</a:t>
            </a:r>
            <a:r>
              <a:rPr kumimoji="1" lang="zh-CN" altLang="en-US" dirty="0"/>
              <a:t>），其餘幾乎為</a:t>
            </a:r>
            <a:r>
              <a:rPr kumimoji="1" lang="en-US" altLang="zh-CN" dirty="0"/>
              <a:t>Windows</a:t>
            </a:r>
          </a:p>
          <a:p>
            <a:r>
              <a:rPr kumimoji="1" lang="en-US" altLang="zh-CN" dirty="0"/>
              <a:t>Windows</a:t>
            </a:r>
            <a:r>
              <a:rPr kumimoji="1" lang="zh-CN" altLang="en-US" dirty="0"/>
              <a:t>的設計許多都借鏡</a:t>
            </a:r>
            <a:r>
              <a:rPr kumimoji="1" lang="en-US" altLang="zh-CN" dirty="0"/>
              <a:t>UNIX</a:t>
            </a:r>
          </a:p>
          <a:p>
            <a:pPr lvl="1"/>
            <a:r>
              <a:rPr kumimoji="1" lang="zh-CN" altLang="en-US" dirty="0"/>
              <a:t>使用</a:t>
            </a:r>
            <a:r>
              <a:rPr kumimoji="1" lang="en-US" altLang="zh-CN" dirty="0"/>
              <a:t>google</a:t>
            </a:r>
            <a:r>
              <a:rPr kumimoji="1" lang="zh-CN" altLang="en-US" dirty="0"/>
              <a:t>查詢</a:t>
            </a:r>
            <a:r>
              <a:rPr kumimoji="1" lang="en-US" altLang="zh-CN" dirty="0"/>
              <a:t>Windows</a:t>
            </a:r>
            <a:r>
              <a:rPr kumimoji="1" lang="zh-CN" altLang="en-US" dirty="0"/>
              <a:t>的設計介面「“</a:t>
            </a:r>
            <a:r>
              <a:rPr kumimoji="1" lang="en-US" altLang="zh-CN" dirty="0"/>
              <a:t>UNIX</a:t>
            </a:r>
            <a:r>
              <a:rPr kumimoji="1" lang="zh-CN" altLang="en-US" dirty="0"/>
              <a:t>的</a:t>
            </a:r>
            <a:r>
              <a:rPr kumimoji="1" lang="en-US" altLang="zh-CN" dirty="0"/>
              <a:t>keyword”</a:t>
            </a:r>
            <a:r>
              <a:rPr kumimoji="1" lang="zh-CN" altLang="en-US" dirty="0"/>
              <a:t>＋</a:t>
            </a:r>
            <a:r>
              <a:rPr kumimoji="1" lang="en-US" altLang="zh-CN" dirty="0"/>
              <a:t>Windows</a:t>
            </a:r>
            <a:r>
              <a:rPr kumimoji="1" lang="zh-CN" altLang="en-US" dirty="0"/>
              <a:t>」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Windows 10</a:t>
            </a:r>
            <a:r>
              <a:rPr kumimoji="1" lang="zh-CN" altLang="en-US" dirty="0"/>
              <a:t>具有三個子系統：</a:t>
            </a:r>
            <a:r>
              <a:rPr kumimoji="1" lang="en-US" altLang="zh-CN" dirty="0"/>
              <a:t>Win32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OS/2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，即</a:t>
            </a:r>
            <a:r>
              <a:rPr kumimoji="1" lang="en-US" altLang="zh-CN" dirty="0"/>
              <a:t>Windows 10</a:t>
            </a:r>
            <a:r>
              <a:rPr kumimoji="1" lang="zh-CN" altLang="en-US" dirty="0"/>
              <a:t>上可以直接執行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的執行檔</a:t>
            </a:r>
            <a:endParaRPr kumimoji="1"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D3A9673-5F6F-4643-BC9A-4C8BF859E34F}"/>
              </a:ext>
            </a:extLst>
          </p:cNvPr>
          <p:cNvSpPr/>
          <p:nvPr/>
        </p:nvSpPr>
        <p:spPr>
          <a:xfrm>
            <a:off x="7413177" y="5992297"/>
            <a:ext cx="4442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/>
              <a:t>http://</a:t>
            </a:r>
            <a:r>
              <a:rPr lang="en" altLang="zh-TW" dirty="0" err="1"/>
              <a:t>gs.statcounter.com</a:t>
            </a:r>
            <a:r>
              <a:rPr lang="en" altLang="zh-TW" dirty="0"/>
              <a:t>/</a:t>
            </a:r>
            <a:r>
              <a:rPr lang="en" altLang="zh-TW" dirty="0" err="1"/>
              <a:t>os</a:t>
            </a:r>
            <a:r>
              <a:rPr lang="en" altLang="zh-TW" dirty="0"/>
              <a:t>-market-share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8178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19CF5-1330-7A43-8692-094B9C2E3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為什麼這門課介紹</a:t>
            </a:r>
            <a:r>
              <a:rPr kumimoji="1" lang="en-US" altLang="zh-CN" dirty="0"/>
              <a:t>Linux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3BED04-DD6C-F14F-8710-96A745CE8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為了讓同學更加了解「核心精神」，我們不介紹如何寫出「跨平台」的</a:t>
            </a:r>
            <a:r>
              <a:rPr kumimoji="1" lang="en-US" altLang="zh-TW" dirty="0"/>
              <a:t>UNIX</a:t>
            </a:r>
            <a:r>
              <a:rPr kumimoji="1" lang="zh-CN" altLang="en-US" dirty="0"/>
              <a:t>程式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雖然同為</a:t>
            </a:r>
            <a:r>
              <a:rPr kumimoji="1" lang="en-US" altLang="zh-CN" dirty="0"/>
              <a:t>UNIX</a:t>
            </a:r>
            <a:r>
              <a:rPr kumimoji="1" lang="zh-CN" altLang="en-US" dirty="0"/>
              <a:t>，但</a:t>
            </a:r>
            <a:r>
              <a:rPr kumimoji="1" lang="en-US" altLang="zh-CN" dirty="0"/>
              <a:t>BSD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Solaris</a:t>
            </a:r>
            <a:r>
              <a:rPr kumimoji="1" lang="zh-CN" altLang="en-US" dirty="0"/>
              <a:t>會有大致一樣，但細節不太一樣的行為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同一份規範，不同的實作依然有差異性。每個廠商的解讀不完全相同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例如：</a:t>
            </a:r>
            <a:r>
              <a:rPr kumimoji="1" lang="en-US" altLang="zh-CN" dirty="0"/>
              <a:t>signal</a:t>
            </a:r>
            <a:r>
              <a:rPr kumimoji="1" lang="zh-CN" altLang="en-US" dirty="0"/>
              <a:t>，雖然在</a:t>
            </a:r>
            <a:r>
              <a:rPr kumimoji="1" lang="en-US" altLang="zh-CN" dirty="0"/>
              <a:t>POSIX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SUS</a:t>
            </a:r>
            <a:r>
              <a:rPr kumimoji="1" lang="zh-CN" altLang="en-US" dirty="0"/>
              <a:t>內增加了規範，但喪失了「簡易性」</a:t>
            </a:r>
            <a:endParaRPr kumimoji="1" lang="en-US" altLang="zh-CN" dirty="0"/>
          </a:p>
          <a:p>
            <a:r>
              <a:rPr kumimoji="1" lang="en-US" altLang="zh-TW" dirty="0"/>
              <a:t>GNU/Linux</a:t>
            </a:r>
            <a:r>
              <a:rPr kumimoji="1" lang="zh-CN" altLang="en-US" dirty="0"/>
              <a:t>在市佔率上大幅度的領先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限縮於</a:t>
            </a:r>
            <a:r>
              <a:rPr kumimoji="1" lang="en-US" altLang="zh-CN" dirty="0"/>
              <a:t>GNU/Linux</a:t>
            </a:r>
            <a:r>
              <a:rPr kumimoji="1" lang="zh-CN" altLang="en-US" dirty="0"/>
              <a:t>，我們可以使用一些還未進入規範的功能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例如：</a:t>
            </a:r>
            <a:r>
              <a:rPr kumimoji="1" lang="en-US" altLang="zh-CN" dirty="0"/>
              <a:t>file hole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9119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9AF1D25-220A-2B45-A37C-3361ACD4C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專屬於這門課的部分</a:t>
            </a:r>
            <a:br>
              <a:rPr kumimoji="1" lang="en-US" altLang="zh-CN" dirty="0"/>
            </a:br>
            <a:r>
              <a:rPr kumimoji="1" lang="en-US" altLang="zh-CN" dirty="0"/>
              <a:t>	</a:t>
            </a:r>
            <a:r>
              <a:rPr kumimoji="1" lang="zh-CN" altLang="en-US" dirty="0"/>
              <a:t>（</a:t>
            </a:r>
            <a:r>
              <a:rPr kumimoji="1"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可能會有些變動</a:t>
            </a:r>
            <a:r>
              <a:rPr kumimoji="1" lang="zh-CN" altLang="en-US" dirty="0"/>
              <a:t>）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6615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9C87F9-3ED2-AA46-B079-317DC7853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這學期課程的重點</a:t>
            </a:r>
            <a:br>
              <a:rPr kumimoji="1" lang="en-US" altLang="zh-TW" dirty="0"/>
            </a:br>
            <a:r>
              <a:rPr kumimoji="1" lang="en-US" altLang="zh-TW" dirty="0"/>
              <a:t>	</a:t>
            </a:r>
            <a:r>
              <a:rPr kumimoji="1" lang="zh-TW" altLang="en-US" dirty="0"/>
              <a:t>用「搜尋」寫程式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8E7DA5-1092-F34B-8DD3-A00F2546A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200" dirty="0"/>
              <a:t>強調使用</a:t>
            </a:r>
            <a:r>
              <a:rPr kumimoji="1" lang="en-US" altLang="zh-CN" sz="2200" dirty="0"/>
              <a:t>Google</a:t>
            </a:r>
            <a:r>
              <a:rPr kumimoji="1" lang="zh-CN" altLang="en-US" sz="2200" dirty="0"/>
              <a:t>、</a:t>
            </a:r>
            <a:r>
              <a:rPr kumimoji="1" lang="en-US" altLang="zh-CN" sz="2200" dirty="0" err="1"/>
              <a:t>stackoverflow</a:t>
            </a:r>
            <a:r>
              <a:rPr kumimoji="1" lang="zh-CN" altLang="en-US" sz="2200" dirty="0"/>
              <a:t>、</a:t>
            </a:r>
            <a:r>
              <a:rPr kumimoji="1" lang="en-US" altLang="zh-CN" sz="2200" dirty="0"/>
              <a:t>man page</a:t>
            </a:r>
            <a:r>
              <a:rPr kumimoji="1" lang="zh-CN" altLang="en-US" sz="2200" dirty="0"/>
              <a:t>等，上網找到相關技術</a:t>
            </a:r>
            <a:endParaRPr kumimoji="1" lang="en-US" altLang="zh-CN" sz="2200" dirty="0"/>
          </a:p>
          <a:p>
            <a:pPr lvl="1">
              <a:lnSpc>
                <a:spcPct val="150000"/>
              </a:lnSpc>
            </a:pPr>
            <a:r>
              <a:rPr kumimoji="1" lang="zh-CN" altLang="en-US" sz="1800" dirty="0"/>
              <a:t>大部分的情況下，我們不會是「第一個」遇到問題的</a:t>
            </a:r>
            <a:endParaRPr kumimoji="1" lang="en-US" altLang="zh-CN" sz="1800" dirty="0"/>
          </a:p>
          <a:p>
            <a:pPr lvl="1">
              <a:lnSpc>
                <a:spcPct val="150000"/>
              </a:lnSpc>
            </a:pPr>
            <a:r>
              <a:rPr kumimoji="1" lang="zh-CN" altLang="en-US" sz="1800" dirty="0"/>
              <a:t>從網路上的程式碼，可以更快的了解該怎樣使用函數</a:t>
            </a:r>
            <a:endParaRPr kumimoji="1" lang="en-US" altLang="zh-CN" sz="1800" dirty="0"/>
          </a:p>
          <a:p>
            <a:pPr lvl="1">
              <a:lnSpc>
                <a:spcPct val="150000"/>
              </a:lnSpc>
            </a:pPr>
            <a:r>
              <a:rPr kumimoji="1" lang="zh-CN" altLang="en-US" sz="1800" dirty="0">
                <a:solidFill>
                  <a:srgbClr val="FF0000"/>
                </a:solidFill>
              </a:rPr>
              <a:t>了解「問題」與「搜尋的關鍵字」</a:t>
            </a:r>
            <a:endParaRPr kumimoji="1" lang="en-US" altLang="zh-CN" sz="18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800" dirty="0">
                <a:solidFill>
                  <a:srgbClr val="FF0000"/>
                </a:solidFill>
              </a:rPr>
              <a:t>增加自學能力</a:t>
            </a:r>
            <a:endParaRPr kumimoji="1" lang="en-US" altLang="zh-CN" sz="1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200" dirty="0">
                <a:solidFill>
                  <a:srgbClr val="FF0000"/>
                </a:solidFill>
              </a:rPr>
              <a:t>考試相關的配合措施</a:t>
            </a:r>
            <a:endParaRPr kumimoji="1" lang="en-US" altLang="zh-CN" sz="2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800" dirty="0"/>
              <a:t>在考卷上直接附上相關資料</a:t>
            </a:r>
            <a:endParaRPr kumimoji="1" lang="en-US" altLang="zh-CN" sz="1800" dirty="0"/>
          </a:p>
          <a:p>
            <a:pPr lvl="1">
              <a:lnSpc>
                <a:spcPct val="150000"/>
              </a:lnSpc>
            </a:pPr>
            <a:r>
              <a:rPr kumimoji="1" lang="zh-CN" altLang="en-US" sz="1800" dirty="0"/>
              <a:t>應該可以允許討論</a:t>
            </a:r>
            <a:endParaRPr kumimoji="1"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280882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1CAC23-BC54-FC6E-97F0-E73E48D93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這學期課程的重點</a:t>
            </a:r>
            <a:br>
              <a:rPr kumimoji="1" lang="en-US" altLang="zh-TW" dirty="0"/>
            </a:br>
            <a:r>
              <a:rPr kumimoji="1" lang="en-US" altLang="zh-TW" dirty="0"/>
              <a:t>	</a:t>
            </a:r>
            <a:r>
              <a:rPr kumimoji="1" lang="zh-TW" altLang="en-US" dirty="0"/>
              <a:t>用「</a:t>
            </a:r>
            <a:r>
              <a:rPr kumimoji="1" lang="en-US" altLang="zh-TW" dirty="0" err="1"/>
              <a:t>ChatGPT</a:t>
            </a:r>
            <a:r>
              <a:rPr kumimoji="1" lang="zh-TW" altLang="en-US" dirty="0"/>
              <a:t>」寫程式？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A61CC-4199-30DA-7BF0-92F045D68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了解「人工智慧」可以做到哪些</a:t>
            </a:r>
          </a:p>
          <a:p>
            <a:pPr>
              <a:lnSpc>
                <a:spcPct val="150000"/>
              </a:lnSpc>
            </a:pPr>
            <a:r>
              <a:rPr kumimoji="1" lang="zh-TW" altLang="en-US" dirty="0"/>
              <a:t>了解他可能會帶給我們的誤解，甚至是錯誤的答案</a:t>
            </a:r>
          </a:p>
          <a:p>
            <a:pPr>
              <a:lnSpc>
                <a:spcPct val="150000"/>
              </a:lnSpc>
            </a:pPr>
            <a:r>
              <a:rPr kumimoji="1" lang="zh-TW" altLang="en-US" dirty="0"/>
              <a:t>如何朝著「無法被</a:t>
            </a:r>
            <a:r>
              <a:rPr kumimoji="1" lang="en-US" altLang="zh-TW" dirty="0"/>
              <a:t>『</a:t>
            </a:r>
            <a:r>
              <a:rPr kumimoji="1" lang="zh-TW" altLang="en-US" dirty="0"/>
              <a:t>人工智慧</a:t>
            </a:r>
            <a:r>
              <a:rPr kumimoji="1" lang="en-US" altLang="zh-TW" dirty="0"/>
              <a:t>』</a:t>
            </a:r>
            <a:r>
              <a:rPr kumimoji="1" lang="zh-TW" altLang="en-US" dirty="0"/>
              <a:t>取代」的方向學習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en-US" altLang="zh-TW" dirty="0" err="1"/>
              <a:t>ChatGPT</a:t>
            </a:r>
            <a:r>
              <a:rPr kumimoji="1" lang="zh-TW" altLang="en-US" dirty="0"/>
              <a:t>目前比較偏向於「整理既有資料」、「幫我們使用關鍵字」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en-US" altLang="zh-TW" dirty="0"/>
              <a:t>GPS</a:t>
            </a:r>
            <a:r>
              <a:rPr kumimoji="1" lang="zh-TW" altLang="en-US" dirty="0"/>
              <a:t>依然無法取代當地導遊、老司機</a:t>
            </a:r>
          </a:p>
        </p:txBody>
      </p:sp>
    </p:spTree>
    <p:extLst>
      <p:ext uri="{BB962C8B-B14F-4D97-AF65-F5344CB8AC3E}">
        <p14:creationId xmlns:p14="http://schemas.microsoft.com/office/powerpoint/2010/main" val="2308126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85EF60-B541-5942-9A6B-40678A18C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這學期</a:t>
            </a:r>
            <a:r>
              <a:rPr kumimoji="1" lang="en-US" altLang="zh-TW" dirty="0"/>
              <a:t>…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5AE09F-06BD-B94F-9A24-F2291AE5D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400" dirty="0"/>
              <a:t>「授課老師」的穿著很隨性</a:t>
            </a:r>
            <a:endParaRPr kumimoji="1" lang="en-US" altLang="zh-TW" sz="2400" dirty="0"/>
          </a:p>
          <a:p>
            <a:pPr lvl="1">
              <a:lnSpc>
                <a:spcPct val="150000"/>
              </a:lnSpc>
            </a:pPr>
            <a:r>
              <a:rPr kumimoji="1" lang="en" altLang="zh-TW" sz="2000" dirty="0"/>
              <a:t>T shirt</a:t>
            </a:r>
            <a:r>
              <a:rPr kumimoji="1" lang="zh-TW" altLang="en-US" sz="2000" dirty="0"/>
              <a:t>＋短褲＋布鞋＋亂亂的頭髮</a:t>
            </a:r>
            <a:endParaRPr kumimoji="1" lang="en-US" altLang="zh-TW" sz="2000" dirty="0"/>
          </a:p>
          <a:p>
            <a:pPr lvl="1">
              <a:lnSpc>
                <a:spcPct val="150000"/>
              </a:lnSpc>
            </a:pPr>
            <a:r>
              <a:rPr kumimoji="1" lang="zh-TW" altLang="en-US" sz="2000" dirty="0"/>
              <a:t>授課老師只有電腦很乾淨、體面</a:t>
            </a:r>
            <a:endParaRPr kumimoji="1" lang="en-US" altLang="zh-TW" sz="2000" dirty="0"/>
          </a:p>
          <a:p>
            <a:pPr>
              <a:lnSpc>
                <a:spcPct val="150000"/>
              </a:lnSpc>
            </a:pPr>
            <a:r>
              <a:rPr kumimoji="1" lang="zh-TW" altLang="en-US" sz="2400" dirty="0"/>
              <a:t>上課時以實際操作為主</a:t>
            </a:r>
            <a:endParaRPr kumimoji="1" lang="en-US" altLang="zh-TW" sz="2400" dirty="0"/>
          </a:p>
          <a:p>
            <a:pPr lvl="1">
              <a:lnSpc>
                <a:spcPct val="150000"/>
              </a:lnSpc>
            </a:pPr>
            <a:r>
              <a:rPr kumimoji="1" lang="zh-TW" altLang="en-US" sz="2000" dirty="0"/>
              <a:t>使用</a:t>
            </a:r>
            <a:r>
              <a:rPr kumimoji="1" lang="en-US" altLang="zh-TW" sz="2000" dirty="0" err="1"/>
              <a:t>zoom.us</a:t>
            </a:r>
            <a:r>
              <a:rPr kumimoji="1" lang="zh-TW" altLang="en-US" sz="2000" dirty="0"/>
              <a:t>，不使用廣播系統，同學們可以自由的使用電腦</a:t>
            </a:r>
            <a:endParaRPr kumimoji="1" lang="en-US" altLang="zh-TW" sz="2000" dirty="0"/>
          </a:p>
          <a:p>
            <a:pPr lvl="1">
              <a:lnSpc>
                <a:spcPct val="150000"/>
              </a:lnSpc>
            </a:pPr>
            <a:r>
              <a:rPr kumimoji="1" lang="zh-TW" altLang="en-US" sz="2000" dirty="0"/>
              <a:t>「原則上」上課不講解投影片，主要是回答問題，幫同學解決程式問題</a:t>
            </a:r>
            <a:endParaRPr kumimoji="1" lang="en-US" altLang="zh-TW" sz="2000" dirty="0"/>
          </a:p>
          <a:p>
            <a:pPr lvl="1">
              <a:lnSpc>
                <a:spcPct val="150000"/>
              </a:lnSpc>
            </a:pPr>
            <a:r>
              <a:rPr kumimoji="1" lang="zh-TW" altLang="en-US" sz="2000" b="1" dirty="0"/>
              <a:t>同學們應該在家先看過</a:t>
            </a:r>
            <a:r>
              <a:rPr kumimoji="1" lang="en-US" altLang="zh-TW" sz="2000" b="1" dirty="0" err="1"/>
              <a:t>youtube</a:t>
            </a:r>
            <a:endParaRPr kumimoji="1" lang="en-US" altLang="zh-TW" sz="2000" b="1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上課如需「滑手機」、「睡覺」、打瞌睡，請選擇教室後面的位置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如果有無法控制的理由，如：焦慮、過動、</a:t>
            </a:r>
            <a:r>
              <a:rPr kumimoji="1" lang="en-US" altLang="zh-CN" sz="2000" dirty="0"/>
              <a:t>AS</a:t>
            </a:r>
            <a:r>
              <a:rPr kumimoji="1" lang="zh-CN" altLang="en-US" sz="2000" dirty="0"/>
              <a:t>，請寫信告知授課老師。如果同學影響到其他人或者授課老師，將被請出教室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21747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6F4598-B87E-BC47-9F69-59175A01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這學期</a:t>
            </a:r>
            <a:r>
              <a:rPr kumimoji="1" lang="en-US" altLang="zh-TW" dirty="0"/>
              <a:t>…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CDED9C-8799-DA4A-AA95-CAA3AB411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每星期都要到</a:t>
            </a:r>
            <a:r>
              <a:rPr kumimoji="1" lang="en-US" altLang="zh-CN" dirty="0"/>
              <a:t>『</a:t>
            </a:r>
            <a:r>
              <a:rPr kumimoji="1" lang="zh-CN" altLang="en-US" dirty="0"/>
              <a:t>教室上課</a:t>
            </a:r>
            <a:r>
              <a:rPr kumimoji="1" lang="en-US" altLang="zh-CN" dirty="0"/>
              <a:t>』</a:t>
            </a:r>
            <a:r>
              <a:rPr kumimoji="1" lang="zh-CN" altLang="en-US" dirty="0"/>
              <a:t>或</a:t>
            </a:r>
            <a:r>
              <a:rPr kumimoji="1" lang="en-US" altLang="zh-CN" dirty="0"/>
              <a:t>『</a:t>
            </a:r>
            <a:r>
              <a:rPr kumimoji="1" lang="zh-CN" altLang="en-US" dirty="0"/>
              <a:t>網路上課</a:t>
            </a:r>
            <a:r>
              <a:rPr kumimoji="1" lang="en-US" altLang="zh-CN" dirty="0"/>
              <a:t>』</a:t>
            </a:r>
            <a:r>
              <a:rPr kumimoji="1" lang="zh-CN" altLang="en-US" dirty="0"/>
              <a:t>！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solidFill>
                  <a:srgbClr val="002060"/>
                </a:solidFill>
              </a:rPr>
              <a:t>網路上課，同學們的發問情況比較好</a:t>
            </a:r>
            <a:endParaRPr kumimoji="1" lang="en-US" altLang="zh-CN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solidFill>
                  <a:srgbClr val="002060"/>
                </a:solidFill>
              </a:rPr>
              <a:t>互動分數？</a:t>
            </a:r>
            <a:endParaRPr kumimoji="1" lang="en-US" altLang="zh-CN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FF0000"/>
                </a:solidFill>
              </a:rPr>
              <a:t>請在上課前將當週的</a:t>
            </a:r>
            <a:r>
              <a:rPr kumimoji="1" lang="en-US" altLang="zh-CN" dirty="0" err="1">
                <a:solidFill>
                  <a:srgbClr val="FF0000"/>
                </a:solidFill>
              </a:rPr>
              <a:t>youtube</a:t>
            </a:r>
            <a:r>
              <a:rPr kumimoji="1" lang="zh-CN" altLang="en-US" dirty="0">
                <a:solidFill>
                  <a:srgbClr val="FF0000"/>
                </a:solidFill>
              </a:rPr>
              <a:t>看完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TW" altLang="en-US" dirty="0"/>
              <a:t>上課的方式可能因著同學們的學習而有所改變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如果沒有特別問題</a:t>
            </a:r>
            <a:r>
              <a:rPr kumimoji="1" lang="zh-TW" altLang="en-US" dirty="0">
                <a:solidFill>
                  <a:srgbClr val="FF0000"/>
                </a:solidFill>
              </a:rPr>
              <a:t>可能會提早下課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TW" altLang="en-US" dirty="0"/>
              <a:t>視發問狀況，</a:t>
            </a:r>
            <a:r>
              <a:rPr kumimoji="1" lang="zh-TW" altLang="en-US" dirty="0">
                <a:solidFill>
                  <a:srgbClr val="FF0000"/>
                </a:solidFill>
              </a:rPr>
              <a:t>上課時間可能會延後</a:t>
            </a:r>
            <a:endParaRPr kumimoji="1"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133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034E2D-C071-F147-9735-60042542E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上課教材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49CDE8-F60F-EB40-A548-09FE3C2B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9122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400" b="1" dirty="0">
                <a:solidFill>
                  <a:srgbClr val="C00000"/>
                </a:solidFill>
              </a:rPr>
              <a:t>課程網站</a:t>
            </a:r>
            <a:r>
              <a:rPr kumimoji="1" lang="zh-TW" altLang="en-US" sz="2400" dirty="0"/>
              <a:t>：</a:t>
            </a:r>
            <a:r>
              <a:rPr kumimoji="1" lang="en" altLang="zh-TW" sz="2400" b="1" dirty="0">
                <a:hlinkClick r:id="rId2"/>
              </a:rPr>
              <a:t>https://www.cs.ccu.edu.tw/~shiwulo/sp/</a:t>
            </a:r>
            <a:endParaRPr kumimoji="1" lang="en-US" altLang="zh-TW" sz="2400" b="1" dirty="0"/>
          </a:p>
          <a:p>
            <a:pPr lvl="1">
              <a:lnSpc>
                <a:spcPct val="150000"/>
              </a:lnSpc>
            </a:pPr>
            <a:r>
              <a:rPr kumimoji="1" lang="zh-TW" altLang="en-US" sz="2000" dirty="0"/>
              <a:t>論壇：</a:t>
            </a:r>
            <a:r>
              <a:rPr lang="en" altLang="zh-TW" sz="2000" b="1" dirty="0"/>
              <a:t> </a:t>
            </a:r>
            <a:r>
              <a:rPr lang="en" altLang="zh-TW" sz="2000" b="1" dirty="0">
                <a:hlinkClick r:id="rId3"/>
              </a:rPr>
              <a:t>https://groups.google.com/d/forum/ccu_system_programming</a:t>
            </a:r>
            <a:endParaRPr kumimoji="1" lang="en" altLang="zh-TW" sz="2000" dirty="0"/>
          </a:p>
          <a:p>
            <a:pPr lvl="1">
              <a:lnSpc>
                <a:spcPct val="150000"/>
              </a:lnSpc>
            </a:pPr>
            <a:r>
              <a:rPr lang="en" altLang="zh-TW" sz="2000" dirty="0" err="1"/>
              <a:t>youtube</a:t>
            </a:r>
            <a:r>
              <a:rPr lang="zh-TW" altLang="en" sz="2000" dirty="0"/>
              <a:t>：</a:t>
            </a:r>
            <a:r>
              <a:rPr lang="en" altLang="zh-TW" sz="2000" dirty="0">
                <a:hlinkClick r:id="rId4"/>
              </a:rPr>
              <a:t>https://goo.gl/NnbLWM</a:t>
            </a:r>
            <a:endParaRPr lang="en" altLang="zh-TW" sz="2000" dirty="0"/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程式碼：</a:t>
            </a:r>
            <a:r>
              <a:rPr lang="en" altLang="zh-TW" sz="2000" dirty="0">
                <a:hlinkClick r:id="rId5"/>
              </a:rPr>
              <a:t>https://github.com/shiwulo/system-programming</a:t>
            </a:r>
            <a:endParaRPr lang="en" altLang="zh-TW" sz="2000" dirty="0"/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上課視訊：</a:t>
            </a:r>
            <a:r>
              <a:rPr lang="en" altLang="zh-TW" sz="2000" dirty="0">
                <a:hlinkClick r:id="rId6"/>
              </a:rPr>
              <a:t>https://zoom.us/j/6456450000</a:t>
            </a:r>
            <a:endParaRPr lang="en" altLang="zh-TW" sz="2000" dirty="0"/>
          </a:p>
        </p:txBody>
      </p:sp>
    </p:spTree>
    <p:extLst>
      <p:ext uri="{BB962C8B-B14F-4D97-AF65-F5344CB8AC3E}">
        <p14:creationId xmlns:p14="http://schemas.microsoft.com/office/powerpoint/2010/main" val="4238129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30B361-9CF0-A04D-8EEB-83A633535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TW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進度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1E9C044-E5BD-839A-B10E-978689EE8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969832"/>
            <a:ext cx="6780700" cy="491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93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30B361-9CF0-A04D-8EEB-83A633535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TW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進度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1E9C044-E5BD-839A-B10E-978689EE8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167" y="1247688"/>
            <a:ext cx="10705763" cy="776167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4A68D20-D0D4-7BFE-3156-D8DAC2944CDA}"/>
              </a:ext>
            </a:extLst>
          </p:cNvPr>
          <p:cNvSpPr/>
          <p:nvPr/>
        </p:nvSpPr>
        <p:spPr>
          <a:xfrm>
            <a:off x="631179" y="1764064"/>
            <a:ext cx="10532121" cy="525982"/>
          </a:xfrm>
          <a:custGeom>
            <a:avLst/>
            <a:gdLst>
              <a:gd name="connsiteX0" fmla="*/ 0 w 10532121"/>
              <a:gd name="connsiteY0" fmla="*/ 0 h 525982"/>
              <a:gd name="connsiteX1" fmla="*/ 479797 w 10532121"/>
              <a:gd name="connsiteY1" fmla="*/ 0 h 525982"/>
              <a:gd name="connsiteX2" fmla="*/ 748951 w 10532121"/>
              <a:gd name="connsiteY2" fmla="*/ 0 h 525982"/>
              <a:gd name="connsiteX3" fmla="*/ 1544711 w 10532121"/>
              <a:gd name="connsiteY3" fmla="*/ 0 h 525982"/>
              <a:gd name="connsiteX4" fmla="*/ 2024508 w 10532121"/>
              <a:gd name="connsiteY4" fmla="*/ 0 h 525982"/>
              <a:gd name="connsiteX5" fmla="*/ 2504304 w 10532121"/>
              <a:gd name="connsiteY5" fmla="*/ 0 h 525982"/>
              <a:gd name="connsiteX6" fmla="*/ 3300065 w 10532121"/>
              <a:gd name="connsiteY6" fmla="*/ 0 h 525982"/>
              <a:gd name="connsiteX7" fmla="*/ 3674540 w 10532121"/>
              <a:gd name="connsiteY7" fmla="*/ 0 h 525982"/>
              <a:gd name="connsiteX8" fmla="*/ 4470300 w 10532121"/>
              <a:gd name="connsiteY8" fmla="*/ 0 h 525982"/>
              <a:gd name="connsiteX9" fmla="*/ 5266060 w 10532121"/>
              <a:gd name="connsiteY9" fmla="*/ 0 h 525982"/>
              <a:gd name="connsiteX10" fmla="*/ 5851178 w 10532121"/>
              <a:gd name="connsiteY10" fmla="*/ 0 h 525982"/>
              <a:gd name="connsiteX11" fmla="*/ 6646939 w 10532121"/>
              <a:gd name="connsiteY11" fmla="*/ 0 h 525982"/>
              <a:gd name="connsiteX12" fmla="*/ 7126735 w 10532121"/>
              <a:gd name="connsiteY12" fmla="*/ 0 h 525982"/>
              <a:gd name="connsiteX13" fmla="*/ 7606532 w 10532121"/>
              <a:gd name="connsiteY13" fmla="*/ 0 h 525982"/>
              <a:gd name="connsiteX14" fmla="*/ 8296971 w 10532121"/>
              <a:gd name="connsiteY14" fmla="*/ 0 h 525982"/>
              <a:gd name="connsiteX15" fmla="*/ 8776768 w 10532121"/>
              <a:gd name="connsiteY15" fmla="*/ 0 h 525982"/>
              <a:gd name="connsiteX16" fmla="*/ 9572528 w 10532121"/>
              <a:gd name="connsiteY16" fmla="*/ 0 h 525982"/>
              <a:gd name="connsiteX17" fmla="*/ 10532121 w 10532121"/>
              <a:gd name="connsiteY17" fmla="*/ 0 h 525982"/>
              <a:gd name="connsiteX18" fmla="*/ 10532121 w 10532121"/>
              <a:gd name="connsiteY18" fmla="*/ 525982 h 525982"/>
              <a:gd name="connsiteX19" fmla="*/ 9841682 w 10532121"/>
              <a:gd name="connsiteY19" fmla="*/ 525982 h 525982"/>
              <a:gd name="connsiteX20" fmla="*/ 9467207 w 10532121"/>
              <a:gd name="connsiteY20" fmla="*/ 525982 h 525982"/>
              <a:gd name="connsiteX21" fmla="*/ 8671446 w 10532121"/>
              <a:gd name="connsiteY21" fmla="*/ 525982 h 525982"/>
              <a:gd name="connsiteX22" fmla="*/ 8086328 w 10532121"/>
              <a:gd name="connsiteY22" fmla="*/ 525982 h 525982"/>
              <a:gd name="connsiteX23" fmla="*/ 7711853 w 10532121"/>
              <a:gd name="connsiteY23" fmla="*/ 525982 h 525982"/>
              <a:gd name="connsiteX24" fmla="*/ 7126735 w 10532121"/>
              <a:gd name="connsiteY24" fmla="*/ 525982 h 525982"/>
              <a:gd name="connsiteX25" fmla="*/ 6857581 w 10532121"/>
              <a:gd name="connsiteY25" fmla="*/ 525982 h 525982"/>
              <a:gd name="connsiteX26" fmla="*/ 6588427 w 10532121"/>
              <a:gd name="connsiteY26" fmla="*/ 525982 h 525982"/>
              <a:gd name="connsiteX27" fmla="*/ 6003309 w 10532121"/>
              <a:gd name="connsiteY27" fmla="*/ 525982 h 525982"/>
              <a:gd name="connsiteX28" fmla="*/ 5628834 w 10532121"/>
              <a:gd name="connsiteY28" fmla="*/ 525982 h 525982"/>
              <a:gd name="connsiteX29" fmla="*/ 4938395 w 10532121"/>
              <a:gd name="connsiteY29" fmla="*/ 525982 h 525982"/>
              <a:gd name="connsiteX30" fmla="*/ 4563919 w 10532121"/>
              <a:gd name="connsiteY30" fmla="*/ 525982 h 525982"/>
              <a:gd name="connsiteX31" fmla="*/ 3873480 w 10532121"/>
              <a:gd name="connsiteY31" fmla="*/ 525982 h 525982"/>
              <a:gd name="connsiteX32" fmla="*/ 3604326 w 10532121"/>
              <a:gd name="connsiteY32" fmla="*/ 525982 h 525982"/>
              <a:gd name="connsiteX33" fmla="*/ 2913887 w 10532121"/>
              <a:gd name="connsiteY33" fmla="*/ 525982 h 525982"/>
              <a:gd name="connsiteX34" fmla="*/ 2539411 w 10532121"/>
              <a:gd name="connsiteY34" fmla="*/ 525982 h 525982"/>
              <a:gd name="connsiteX35" fmla="*/ 2270257 w 10532121"/>
              <a:gd name="connsiteY35" fmla="*/ 525982 h 525982"/>
              <a:gd name="connsiteX36" fmla="*/ 1895782 w 10532121"/>
              <a:gd name="connsiteY36" fmla="*/ 525982 h 525982"/>
              <a:gd name="connsiteX37" fmla="*/ 1205343 w 10532121"/>
              <a:gd name="connsiteY37" fmla="*/ 525982 h 525982"/>
              <a:gd name="connsiteX38" fmla="*/ 830867 w 10532121"/>
              <a:gd name="connsiteY38" fmla="*/ 525982 h 525982"/>
              <a:gd name="connsiteX39" fmla="*/ 561713 w 10532121"/>
              <a:gd name="connsiteY39" fmla="*/ 525982 h 525982"/>
              <a:gd name="connsiteX40" fmla="*/ 0 w 10532121"/>
              <a:gd name="connsiteY40" fmla="*/ 525982 h 525982"/>
              <a:gd name="connsiteX41" fmla="*/ 0 w 10532121"/>
              <a:gd name="connsiteY41" fmla="*/ 0 h 525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0532121" h="525982" extrusionOk="0">
                <a:moveTo>
                  <a:pt x="0" y="0"/>
                </a:moveTo>
                <a:cubicBezTo>
                  <a:pt x="171818" y="-18702"/>
                  <a:pt x="267366" y="27438"/>
                  <a:pt x="479797" y="0"/>
                </a:cubicBezTo>
                <a:cubicBezTo>
                  <a:pt x="692228" y="-27438"/>
                  <a:pt x="658909" y="9311"/>
                  <a:pt x="748951" y="0"/>
                </a:cubicBezTo>
                <a:cubicBezTo>
                  <a:pt x="838993" y="-9311"/>
                  <a:pt x="1370612" y="57279"/>
                  <a:pt x="1544711" y="0"/>
                </a:cubicBezTo>
                <a:cubicBezTo>
                  <a:pt x="1718810" y="-57279"/>
                  <a:pt x="1809053" y="38320"/>
                  <a:pt x="2024508" y="0"/>
                </a:cubicBezTo>
                <a:cubicBezTo>
                  <a:pt x="2239963" y="-38320"/>
                  <a:pt x="2389045" y="15807"/>
                  <a:pt x="2504304" y="0"/>
                </a:cubicBezTo>
                <a:cubicBezTo>
                  <a:pt x="2619563" y="-15807"/>
                  <a:pt x="3044340" y="77794"/>
                  <a:pt x="3300065" y="0"/>
                </a:cubicBezTo>
                <a:cubicBezTo>
                  <a:pt x="3555790" y="-77794"/>
                  <a:pt x="3518513" y="40437"/>
                  <a:pt x="3674540" y="0"/>
                </a:cubicBezTo>
                <a:cubicBezTo>
                  <a:pt x="3830568" y="-40437"/>
                  <a:pt x="4257301" y="36663"/>
                  <a:pt x="4470300" y="0"/>
                </a:cubicBezTo>
                <a:cubicBezTo>
                  <a:pt x="4683299" y="-36663"/>
                  <a:pt x="5016935" y="88578"/>
                  <a:pt x="5266060" y="0"/>
                </a:cubicBezTo>
                <a:cubicBezTo>
                  <a:pt x="5515185" y="-88578"/>
                  <a:pt x="5567127" y="45921"/>
                  <a:pt x="5851178" y="0"/>
                </a:cubicBezTo>
                <a:cubicBezTo>
                  <a:pt x="6135229" y="-45921"/>
                  <a:pt x="6367052" y="43357"/>
                  <a:pt x="6646939" y="0"/>
                </a:cubicBezTo>
                <a:cubicBezTo>
                  <a:pt x="6926826" y="-43357"/>
                  <a:pt x="6966696" y="16613"/>
                  <a:pt x="7126735" y="0"/>
                </a:cubicBezTo>
                <a:cubicBezTo>
                  <a:pt x="7286774" y="-16613"/>
                  <a:pt x="7469894" y="18070"/>
                  <a:pt x="7606532" y="0"/>
                </a:cubicBezTo>
                <a:cubicBezTo>
                  <a:pt x="7743170" y="-18070"/>
                  <a:pt x="8018969" y="8423"/>
                  <a:pt x="8296971" y="0"/>
                </a:cubicBezTo>
                <a:cubicBezTo>
                  <a:pt x="8574973" y="-8423"/>
                  <a:pt x="8662404" y="10075"/>
                  <a:pt x="8776768" y="0"/>
                </a:cubicBezTo>
                <a:cubicBezTo>
                  <a:pt x="8891132" y="-10075"/>
                  <a:pt x="9390489" y="3779"/>
                  <a:pt x="9572528" y="0"/>
                </a:cubicBezTo>
                <a:cubicBezTo>
                  <a:pt x="9754567" y="-3779"/>
                  <a:pt x="10319018" y="11587"/>
                  <a:pt x="10532121" y="0"/>
                </a:cubicBezTo>
                <a:cubicBezTo>
                  <a:pt x="10544035" y="254783"/>
                  <a:pt x="10506403" y="323540"/>
                  <a:pt x="10532121" y="525982"/>
                </a:cubicBezTo>
                <a:cubicBezTo>
                  <a:pt x="10267792" y="606634"/>
                  <a:pt x="10170484" y="492375"/>
                  <a:pt x="9841682" y="525982"/>
                </a:cubicBezTo>
                <a:cubicBezTo>
                  <a:pt x="9512880" y="559589"/>
                  <a:pt x="9599264" y="498618"/>
                  <a:pt x="9467207" y="525982"/>
                </a:cubicBezTo>
                <a:cubicBezTo>
                  <a:pt x="9335150" y="553346"/>
                  <a:pt x="8902621" y="480490"/>
                  <a:pt x="8671446" y="525982"/>
                </a:cubicBezTo>
                <a:cubicBezTo>
                  <a:pt x="8440271" y="571474"/>
                  <a:pt x="8369864" y="492116"/>
                  <a:pt x="8086328" y="525982"/>
                </a:cubicBezTo>
                <a:cubicBezTo>
                  <a:pt x="7802792" y="559848"/>
                  <a:pt x="7797373" y="484372"/>
                  <a:pt x="7711853" y="525982"/>
                </a:cubicBezTo>
                <a:cubicBezTo>
                  <a:pt x="7626334" y="567592"/>
                  <a:pt x="7314608" y="498273"/>
                  <a:pt x="7126735" y="525982"/>
                </a:cubicBezTo>
                <a:cubicBezTo>
                  <a:pt x="6938862" y="553691"/>
                  <a:pt x="6946177" y="512649"/>
                  <a:pt x="6857581" y="525982"/>
                </a:cubicBezTo>
                <a:cubicBezTo>
                  <a:pt x="6768985" y="539315"/>
                  <a:pt x="6660777" y="499978"/>
                  <a:pt x="6588427" y="525982"/>
                </a:cubicBezTo>
                <a:cubicBezTo>
                  <a:pt x="6516077" y="551986"/>
                  <a:pt x="6120825" y="516519"/>
                  <a:pt x="6003309" y="525982"/>
                </a:cubicBezTo>
                <a:cubicBezTo>
                  <a:pt x="5885793" y="535445"/>
                  <a:pt x="5720821" y="514920"/>
                  <a:pt x="5628834" y="525982"/>
                </a:cubicBezTo>
                <a:cubicBezTo>
                  <a:pt x="5536847" y="537044"/>
                  <a:pt x="5200558" y="446425"/>
                  <a:pt x="4938395" y="525982"/>
                </a:cubicBezTo>
                <a:cubicBezTo>
                  <a:pt x="4676232" y="605539"/>
                  <a:pt x="4666899" y="499370"/>
                  <a:pt x="4563919" y="525982"/>
                </a:cubicBezTo>
                <a:cubicBezTo>
                  <a:pt x="4460939" y="552594"/>
                  <a:pt x="4038496" y="480181"/>
                  <a:pt x="3873480" y="525982"/>
                </a:cubicBezTo>
                <a:cubicBezTo>
                  <a:pt x="3708464" y="571783"/>
                  <a:pt x="3673511" y="499814"/>
                  <a:pt x="3604326" y="525982"/>
                </a:cubicBezTo>
                <a:cubicBezTo>
                  <a:pt x="3535141" y="552150"/>
                  <a:pt x="3089633" y="497987"/>
                  <a:pt x="2913887" y="525982"/>
                </a:cubicBezTo>
                <a:cubicBezTo>
                  <a:pt x="2738141" y="553977"/>
                  <a:pt x="2724567" y="484745"/>
                  <a:pt x="2539411" y="525982"/>
                </a:cubicBezTo>
                <a:cubicBezTo>
                  <a:pt x="2354255" y="567219"/>
                  <a:pt x="2362130" y="522668"/>
                  <a:pt x="2270257" y="525982"/>
                </a:cubicBezTo>
                <a:cubicBezTo>
                  <a:pt x="2178384" y="529296"/>
                  <a:pt x="2050463" y="486071"/>
                  <a:pt x="1895782" y="525982"/>
                </a:cubicBezTo>
                <a:cubicBezTo>
                  <a:pt x="1741102" y="565893"/>
                  <a:pt x="1432446" y="524162"/>
                  <a:pt x="1205343" y="525982"/>
                </a:cubicBezTo>
                <a:cubicBezTo>
                  <a:pt x="978240" y="527802"/>
                  <a:pt x="1001405" y="481920"/>
                  <a:pt x="830867" y="525982"/>
                </a:cubicBezTo>
                <a:cubicBezTo>
                  <a:pt x="660329" y="570044"/>
                  <a:pt x="622874" y="519299"/>
                  <a:pt x="561713" y="525982"/>
                </a:cubicBezTo>
                <a:cubicBezTo>
                  <a:pt x="500552" y="532665"/>
                  <a:pt x="130570" y="507010"/>
                  <a:pt x="0" y="525982"/>
                </a:cubicBezTo>
                <a:cubicBezTo>
                  <a:pt x="-19447" y="335468"/>
                  <a:pt x="16335" y="18996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32834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341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1A5F54-7454-6342-AC66-06B1E048D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zoom.us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3AFCFC-629D-6C4D-8CC2-01177120D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https://zoom.us/j/6456450000</a:t>
            </a:r>
          </a:p>
          <a:p>
            <a:pPr>
              <a:lnSpc>
                <a:spcPct val="150000"/>
              </a:lnSpc>
            </a:pPr>
            <a:r>
              <a:rPr kumimoji="1" lang="zh-TW" altLang="en-US" dirty="0"/>
              <a:t>密碼：</a:t>
            </a:r>
            <a:r>
              <a:rPr kumimoji="1" lang="en-US" altLang="zh-TW" dirty="0"/>
              <a:t>645 645 0000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073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86344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評分方式（</a:t>
            </a:r>
            <a:r>
              <a:rPr kumimoji="1" lang="zh-TW" altLang="en-US" dirty="0">
                <a:solidFill>
                  <a:srgbClr val="C00000"/>
                </a:solidFill>
              </a:rPr>
              <a:t>暫定</a:t>
            </a:r>
            <a:r>
              <a:rPr kumimoji="1" lang="zh-TW" altLang="en-US" dirty="0"/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411907"/>
            <a:ext cx="11183112" cy="4944288"/>
          </a:xfrm>
        </p:spPr>
        <p:txBody>
          <a:bodyPr anchor="ctr">
            <a:normAutofit/>
          </a:bodyPr>
          <a:lstStyle/>
          <a:p>
            <a:r>
              <a:rPr kumimoji="1" lang="zh-Hant" altLang="en-US" dirty="0"/>
              <a:t>每週的小考</a:t>
            </a:r>
            <a:r>
              <a:rPr kumimoji="1" lang="zh-TW" altLang="en-US" dirty="0"/>
              <a:t>（</a:t>
            </a:r>
            <a:r>
              <a:rPr kumimoji="1" lang="en-US" altLang="zh-TW" dirty="0"/>
              <a:t>40%</a:t>
            </a:r>
            <a:r>
              <a:rPr kumimoji="1" lang="zh-TW" altLang="en-US" dirty="0"/>
              <a:t>，以作業的形式繳交）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小考公布後</a:t>
            </a:r>
            <a:r>
              <a:rPr kumimoji="1" lang="en-US" altLang="zh-CN" dirty="0"/>
              <a:t>14</a:t>
            </a:r>
            <a:r>
              <a:rPr kumimoji="1" lang="zh-CN" altLang="en-US" dirty="0"/>
              <a:t>天內繳交（例如：</a:t>
            </a:r>
            <a:r>
              <a:rPr kumimoji="1" lang="en-US" altLang="zh-CN" dirty="0"/>
              <a:t>3/3</a:t>
            </a:r>
            <a:r>
              <a:rPr kumimoji="1" lang="zh-CN" altLang="en-US" dirty="0"/>
              <a:t>號公布作業，</a:t>
            </a:r>
            <a:r>
              <a:rPr kumimoji="1" lang="en-US" altLang="zh-CN" dirty="0"/>
              <a:t>3/17</a:t>
            </a:r>
            <a:r>
              <a:rPr kumimoji="1" lang="zh-TW" altLang="en-US" dirty="0"/>
              <a:t>早上八點繳交）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繳交後助教會在</a:t>
            </a:r>
            <a:r>
              <a:rPr kumimoji="1" lang="zh-TW" altLang="en-US" dirty="0">
                <a:solidFill>
                  <a:srgbClr val="FF0000"/>
                </a:solidFill>
              </a:rPr>
              <a:t>三天內立即公布所有人作業</a:t>
            </a:r>
            <a:r>
              <a:rPr kumimoji="1" lang="zh-TW" altLang="en-US" dirty="0"/>
              <a:t>，作業必須能在</a:t>
            </a:r>
            <a:r>
              <a:rPr kumimoji="1" lang="en-US" altLang="zh-CN" dirty="0"/>
              <a:t>Ubuntu 22.04</a:t>
            </a:r>
            <a:r>
              <a:rPr kumimoji="1" lang="zh-CN" altLang="en-US" dirty="0"/>
              <a:t>上使用</a:t>
            </a:r>
            <a:r>
              <a:rPr kumimoji="1" lang="en-US" altLang="zh-CN" dirty="0" err="1"/>
              <a:t>gcc</a:t>
            </a:r>
            <a:r>
              <a:rPr kumimoji="1" lang="zh-CN" altLang="en-US" dirty="0"/>
              <a:t>、</a:t>
            </a:r>
            <a:r>
              <a:rPr kumimoji="1" lang="en-US" altLang="zh-CN" dirty="0"/>
              <a:t>make</a:t>
            </a:r>
            <a:r>
              <a:rPr kumimoji="1" lang="zh-CN" altLang="en-US" dirty="0"/>
              <a:t>編譯（程式作業）。文件可以用</a:t>
            </a:r>
            <a:r>
              <a:rPr kumimoji="1" lang="en-US" altLang="zh-CN" dirty="0"/>
              <a:t>pdf</a:t>
            </a:r>
            <a:r>
              <a:rPr kumimoji="1" lang="zh-CN" altLang="en-US" dirty="0"/>
              <a:t>瀏覽器觀看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在繳交作業後</a:t>
            </a:r>
            <a:r>
              <a:rPr kumimoji="1" lang="en-US" altLang="zh-CN" dirty="0"/>
              <a:t>『</a:t>
            </a:r>
            <a:r>
              <a:rPr kumimoji="1" lang="zh-CN" altLang="en-US" dirty="0"/>
              <a:t>原則上</a:t>
            </a:r>
            <a:r>
              <a:rPr kumimoji="1" lang="en-US" altLang="zh-CN" dirty="0"/>
              <a:t>』</a:t>
            </a:r>
            <a:r>
              <a:rPr kumimoji="1" lang="zh-CN" altLang="en-US" dirty="0"/>
              <a:t>二個星期內公布成績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如果發現其他同學疑似抄襲，可以寫信告知授課老師，</a:t>
            </a:r>
            <a:r>
              <a:rPr kumimoji="1" lang="zh-CN" altLang="en-US" dirty="0">
                <a:solidFill>
                  <a:srgbClr val="FF0000"/>
                </a:solidFill>
              </a:rPr>
              <a:t>直接由學校處理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TW" altLang="en-US" dirty="0"/>
              <a:t>期中考、期末考（</a:t>
            </a:r>
            <a:r>
              <a:rPr kumimoji="1" lang="en-US" altLang="zh-TW" dirty="0"/>
              <a:t>60%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考試包含筆試（有考古題）及上機考，分別各佔該項成績的</a:t>
            </a:r>
            <a:r>
              <a:rPr kumimoji="1" lang="en-US" altLang="zh-TW" dirty="0"/>
              <a:t>40%</a:t>
            </a:r>
            <a:r>
              <a:rPr kumimoji="1" lang="zh-TW" altLang="en-US" dirty="0"/>
              <a:t>及</a:t>
            </a:r>
            <a:r>
              <a:rPr kumimoji="1" lang="en-US" altLang="zh-TW" dirty="0"/>
              <a:t>60%</a:t>
            </a:r>
          </a:p>
          <a:p>
            <a:pPr lvl="1"/>
            <a:r>
              <a:rPr kumimoji="1" lang="zh-CN" altLang="en-US" dirty="0"/>
              <a:t>筆試時間約</a:t>
            </a:r>
            <a:r>
              <a:rPr kumimoji="1" lang="en-US" altLang="zh-CN" dirty="0"/>
              <a:t>3</a:t>
            </a:r>
            <a:r>
              <a:rPr kumimoji="1" lang="zh-CN" altLang="en-US" dirty="0"/>
              <a:t>小時。上機考約</a:t>
            </a:r>
            <a:r>
              <a:rPr kumimoji="1" lang="en-US" altLang="zh-CN" dirty="0"/>
              <a:t>6</a:t>
            </a:r>
            <a:r>
              <a:rPr kumimoji="1" lang="zh-CN" altLang="en-US" dirty="0"/>
              <a:t>小時</a:t>
            </a:r>
            <a:endParaRPr kumimoji="1" lang="en-US" altLang="zh-CN" dirty="0"/>
          </a:p>
          <a:p>
            <a:pPr lvl="1"/>
            <a:r>
              <a:rPr kumimoji="1" lang="zh-TW" altLang="en-US" dirty="0"/>
              <a:t>不要抄襲等，類似情況</a:t>
            </a:r>
            <a:r>
              <a:rPr kumimoji="1" lang="zh-TW" altLang="en-US" dirty="0">
                <a:solidFill>
                  <a:srgbClr val="FF0000"/>
                </a:solidFill>
              </a:rPr>
              <a:t>將交由學校處理</a:t>
            </a:r>
            <a:endParaRPr kumimoji="1"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913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106C0A-2203-1642-92A0-22F57013E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開發平台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9B7669-EFFF-1645-8CFA-AD95EEE1E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1678" cy="4351338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可以使用</a:t>
            </a:r>
            <a:r>
              <a:rPr kumimoji="1" lang="en-US" altLang="zh-TW" dirty="0"/>
              <a:t>virtual machine</a:t>
            </a:r>
            <a:r>
              <a:rPr kumimoji="1" lang="zh-CN" altLang="en-US" dirty="0"/>
              <a:t>或者雙系統開機，安裝</a:t>
            </a:r>
            <a:r>
              <a:rPr kumimoji="1" lang="en-US" altLang="zh-CN" dirty="0"/>
              <a:t>Ubuntu 22.04</a:t>
            </a:r>
          </a:p>
          <a:p>
            <a:pPr lvl="1"/>
            <a:r>
              <a:rPr kumimoji="1" lang="zh-CN" altLang="en-US" dirty="0"/>
              <a:t>較為方便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可以使用各種開發環境（各種整合式開發介面）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缺點：硬體需求較高，建議</a:t>
            </a:r>
            <a:r>
              <a:rPr kumimoji="1" lang="en-US" altLang="zh-CN" dirty="0"/>
              <a:t>4</a:t>
            </a:r>
            <a:r>
              <a:rPr kumimoji="1" lang="zh-CN" altLang="en-US" dirty="0"/>
              <a:t>核心以上，記憶體</a:t>
            </a:r>
            <a:r>
              <a:rPr kumimoji="1" lang="en-US" altLang="zh-CN" dirty="0"/>
              <a:t>8GB</a:t>
            </a:r>
            <a:r>
              <a:rPr kumimoji="1" lang="zh-CN" altLang="en-US" dirty="0"/>
              <a:t>以上</a:t>
            </a:r>
            <a:endParaRPr kumimoji="1" lang="en-US" altLang="zh-CN" dirty="0"/>
          </a:p>
          <a:p>
            <a:r>
              <a:rPr kumimoji="1" lang="zh-CN" altLang="en-US" dirty="0"/>
              <a:t>大部分作業可以使用系上的伺服器完成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tux.cs.ccu.edu.tw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66754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94B6CE-85A9-3C4F-9343-CB4EBF3B2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開發環境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AF5F2C-30F8-B646-BB59-87880A0F4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vscode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整合了</a:t>
            </a:r>
            <a:r>
              <a:rPr kumimoji="1" lang="en-US" altLang="zh-TW" dirty="0" err="1"/>
              <a:t>gcc</a:t>
            </a:r>
            <a:r>
              <a:rPr kumimoji="1" lang="zh-TW" altLang="en-US" dirty="0"/>
              <a:t>、</a:t>
            </a:r>
            <a:r>
              <a:rPr kumimoji="1" lang="en-US" altLang="zh-TW" dirty="0" err="1"/>
              <a:t>gdb</a:t>
            </a:r>
            <a:r>
              <a:rPr kumimoji="1" lang="zh-TW" altLang="en-US" dirty="0"/>
              <a:t>等等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介面簡單，擴充性強，很流行</a:t>
            </a:r>
            <a:endParaRPr kumimoji="1" lang="en-US" altLang="zh-TW" dirty="0"/>
          </a:p>
          <a:p>
            <a:r>
              <a:rPr kumimoji="1" lang="en-US" altLang="zh-TW" dirty="0"/>
              <a:t>eclipse</a:t>
            </a:r>
          </a:p>
          <a:p>
            <a:pPr lvl="1"/>
            <a:r>
              <a:rPr kumimoji="1" lang="zh-TW" altLang="en-US" dirty="0"/>
              <a:t>功能非常強大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太過強大，造成不曉得從何下手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可以只使用它的除錯功能</a:t>
            </a:r>
            <a:endParaRPr kumimoji="1" lang="en-US" altLang="zh-TW" dirty="0"/>
          </a:p>
          <a:p>
            <a:r>
              <a:rPr kumimoji="1" lang="en-US" altLang="zh-TW" dirty="0" err="1"/>
              <a:t>vim+gdb+gcc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89925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3B0C27-0E36-2A49-84E8-88B93749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關於加簽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739539-5B2B-C441-BF1E-B5A2B6400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請繳交給助教</a:t>
            </a:r>
            <a:endParaRPr kumimoji="1" lang="en-US" altLang="zh-TW" dirty="0"/>
          </a:p>
          <a:p>
            <a:r>
              <a:rPr kumimoji="1" lang="zh-TW" altLang="en-US" dirty="0"/>
              <a:t>授課老師依照底下原則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為鼓勵女生讀資工系，女生優先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資工系二年級優先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資工系優先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其他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也可以寫上</a:t>
            </a:r>
            <a:r>
              <a:rPr kumimoji="1" lang="en-US" altLang="zh-TW" dirty="0"/>
              <a:t>20</a:t>
            </a:r>
            <a:r>
              <a:rPr kumimoji="1" lang="zh-CN" altLang="en-US" dirty="0"/>
              <a:t>個字，一定要選這門課的理由（例如：因為ＸＸ原因，無法修另一門ＳＰ）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6483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B2E7C4-A1BE-8E4A-98BA-8707323F3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關於通過率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121985-0FFA-BA4C-BAE5-9A7699F61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依照同學的成績，直接送出成績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前學年</a:t>
            </a:r>
            <a:r>
              <a:rPr kumimoji="1" lang="en-US" altLang="zh-TW" dirty="0"/>
              <a:t>SP</a:t>
            </a:r>
            <a:r>
              <a:rPr kumimoji="1" lang="zh-CN" altLang="en-US" dirty="0"/>
              <a:t>通過略約為</a:t>
            </a:r>
            <a:r>
              <a:rPr kumimoji="1" lang="en-US" altLang="zh-CN" dirty="0"/>
              <a:t>80%</a:t>
            </a:r>
            <a:r>
              <a:rPr kumimoji="1" lang="zh-CN" altLang="en-US" dirty="0"/>
              <a:t>，平均分約</a:t>
            </a:r>
            <a:r>
              <a:rPr kumimoji="1" lang="en-US" altLang="zh-CN" dirty="0"/>
              <a:t>70</a:t>
            </a:r>
            <a:r>
              <a:rPr kumimoji="1" lang="zh-CN" altLang="en-US" dirty="0"/>
              <a:t>分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上學期</a:t>
            </a:r>
            <a:r>
              <a:rPr kumimoji="1" lang="en-US" altLang="zh-CN" dirty="0"/>
              <a:t>OS</a:t>
            </a:r>
            <a:r>
              <a:rPr kumimoji="1" lang="zh-CN" altLang="en-US" dirty="0"/>
              <a:t>通過率約為</a:t>
            </a:r>
            <a:r>
              <a:rPr kumimoji="1" lang="en-US" altLang="zh-CN" dirty="0"/>
              <a:t>92%</a:t>
            </a:r>
            <a:r>
              <a:rPr kumimoji="1" lang="zh-CN" altLang="en-US" dirty="0"/>
              <a:t>，平均分約</a:t>
            </a:r>
            <a:r>
              <a:rPr kumimoji="1" lang="en-US" altLang="zh-CN" dirty="0"/>
              <a:t>80</a:t>
            </a:r>
            <a:r>
              <a:rPr kumimoji="1" lang="zh-CN" altLang="en-US" dirty="0"/>
              <a:t>分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通過率每年都會不同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1627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08E532-8E34-054F-A87D-AE08857D1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為什麼需要學習「系統程式設計」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E24EAC-D20D-E14E-B7CB-74999942E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作業系統將「硬體」隱藏起來，提供程式設計介面（</a:t>
            </a:r>
            <a:r>
              <a:rPr kumimoji="1" lang="en-US" altLang="zh-TW" dirty="0"/>
              <a:t>API</a:t>
            </a:r>
            <a:r>
              <a:rPr kumimoji="1" lang="zh-TW" altLang="en-US" dirty="0"/>
              <a:t>）供我們間接操作硬體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硬碟</a:t>
            </a:r>
            <a:r>
              <a:rPr kumimoji="1" lang="en-US" altLang="zh-TW" dirty="0"/>
              <a:t> =&gt; </a:t>
            </a:r>
            <a:r>
              <a:rPr kumimoji="1" lang="zh-CN" altLang="en-US" dirty="0"/>
              <a:t>檔案＋目錄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CPU =&gt; </a:t>
            </a:r>
            <a:r>
              <a:rPr kumimoji="1" lang="zh-CN" altLang="en-US" dirty="0"/>
              <a:t>行程＋執行緒（或統稱為</a:t>
            </a:r>
            <a:r>
              <a:rPr kumimoji="1" lang="en-US" altLang="zh-CN" dirty="0"/>
              <a:t>task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作業系統提供「虛擬」的功能</a:t>
            </a:r>
            <a:endParaRPr kumimoji="1" lang="en-US" altLang="zh-CN" dirty="0"/>
          </a:p>
          <a:p>
            <a:pPr lvl="1"/>
            <a:r>
              <a:rPr kumimoji="1" lang="zh-TW" altLang="en-US" dirty="0"/>
              <a:t>行程間的通訊，網路、</a:t>
            </a:r>
            <a:r>
              <a:rPr kumimoji="1" lang="en-US" altLang="zh-TW" dirty="0"/>
              <a:t>copy-paste</a:t>
            </a:r>
          </a:p>
          <a:p>
            <a:pPr lvl="1"/>
            <a:r>
              <a:rPr kumimoji="1" lang="zh-CN" altLang="en-US" dirty="0"/>
              <a:t>每個行程完整的「</a:t>
            </a:r>
            <a:r>
              <a:rPr kumimoji="1" lang="en-US" altLang="zh-CN" dirty="0"/>
              <a:t>256TB</a:t>
            </a:r>
            <a:r>
              <a:rPr kumimoji="1" lang="zh-CN" altLang="en-US" dirty="0"/>
              <a:t>」虛擬記憶體</a:t>
            </a:r>
            <a:endParaRPr kumimoji="1" lang="en-US" altLang="zh-CN" dirty="0"/>
          </a:p>
          <a:p>
            <a:r>
              <a:rPr kumimoji="1" lang="zh-CN" altLang="en-US" dirty="0"/>
              <a:t>提供了更方便的程式設計介面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多核心程式，如何存取共用資料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具有</a:t>
            </a:r>
            <a:r>
              <a:rPr kumimoji="1" lang="en-US" altLang="zh-CN" dirty="0"/>
              <a:t>I/O</a:t>
            </a:r>
            <a:r>
              <a:rPr kumimoji="1" lang="zh-CN" altLang="en-US" dirty="0"/>
              <a:t>優化的函數庫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898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483DF2-E29E-0646-AF14-A3ADCD84D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關於「抽象化」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A69292-1B0E-C040-ACB8-13E7CE7E4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SSD</a:t>
            </a:r>
            <a:r>
              <a:rPr kumimoji="1" lang="zh-CN" altLang="en-US" dirty="0"/>
              <a:t>或</a:t>
            </a:r>
            <a:r>
              <a:rPr kumimoji="1" lang="en-US" altLang="zh-CN" dirty="0"/>
              <a:t>HDD</a:t>
            </a:r>
            <a:r>
              <a:rPr kumimoji="1" lang="zh-CN" altLang="en-US" dirty="0"/>
              <a:t>中的資料以</a:t>
            </a:r>
            <a:r>
              <a:rPr kumimoji="1" lang="en-US" altLang="zh-CN" dirty="0"/>
              <a:t>4KB</a:t>
            </a:r>
            <a:r>
              <a:rPr kumimoji="1" lang="zh-CN" altLang="en-US" dirty="0"/>
              <a:t>為單位（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），從</a:t>
            </a:r>
            <a:r>
              <a:rPr kumimoji="1" lang="en-US" altLang="zh-CN" dirty="0"/>
              <a:t>0</a:t>
            </a:r>
            <a:r>
              <a:rPr kumimoji="1" lang="zh-CN" altLang="en-US" dirty="0"/>
              <a:t>開始編號（</a:t>
            </a:r>
            <a:r>
              <a:rPr kumimoji="1" lang="en-US" altLang="zh-CN" dirty="0"/>
              <a:t>LBA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將一連串的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構成「有序列」，形成</a:t>
            </a:r>
            <a:r>
              <a:rPr kumimoji="1" lang="zh-TW" altLang="en-US" dirty="0"/>
              <a:t>檔案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檔案只是一個編號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某些檔案由作業系統給予特別的解釋，例如：目錄，其實是一個檔案，裡面記載「這個目錄」具有哪些檔案，檔案的名稱（檔名）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賦予「權限」。例如：我無法讀取別人的</a:t>
            </a:r>
            <a:r>
              <a:rPr kumimoji="1" lang="en-US" altLang="zh-TW" dirty="0"/>
              <a:t>home</a:t>
            </a:r>
            <a:r>
              <a:rPr kumimoji="1" lang="zh-TW" altLang="en-US" dirty="0"/>
              <a:t>。</a:t>
            </a:r>
            <a:r>
              <a:rPr kumimoji="1" lang="en-US" altLang="zh-TW" dirty="0"/>
              <a:t>RWX RWX RWX</a:t>
            </a:r>
          </a:p>
          <a:p>
            <a:r>
              <a:rPr kumimoji="1" lang="zh-CN" altLang="en-US" dirty="0"/>
              <a:t>某些系統資訊以「檔案的形式」呈現（</a:t>
            </a:r>
            <a:r>
              <a:rPr kumimoji="1" lang="en-US" altLang="zh-CN" dirty="0"/>
              <a:t>pseudo file system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例如：</a:t>
            </a:r>
            <a:r>
              <a:rPr kumimoji="1" lang="en-US" altLang="zh-CN" dirty="0"/>
              <a:t>/proc</a:t>
            </a:r>
            <a:r>
              <a:rPr kumimoji="1" lang="zh-CN" altLang="en-US" dirty="0"/>
              <a:t>，內有每個應用程式的執行狀況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23870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59CBEE-EB35-8446-BE59-21AD0FC1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關於「抽象化」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9F54E9-CBE6-3046-919C-09344F39A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zh-TW" dirty="0"/>
              <a:t>CPU</a:t>
            </a:r>
            <a:r>
              <a:rPr kumimoji="1" lang="zh-CN" altLang="en-US" dirty="0"/>
              <a:t>一次只能執行「一連串的指令」</a:t>
            </a:r>
            <a:endParaRPr kumimoji="1" lang="en-US" altLang="zh-CN" dirty="0"/>
          </a:p>
          <a:p>
            <a:r>
              <a:rPr kumimoji="1" lang="zh-CN" altLang="en-US" dirty="0"/>
              <a:t>將「一連串的指令」抽象化成「執行檔」，使用者可以自由的選擇要執行的檔案（</a:t>
            </a:r>
            <a:r>
              <a:rPr kumimoji="1" lang="zh-CN" altLang="en-US" dirty="0">
                <a:solidFill>
                  <a:srgbClr val="FF0000"/>
                </a:solidFill>
              </a:rPr>
              <a:t>應用程式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作業系統可以將「執行檔」放入「記憶體」，成為「應用程式」（</a:t>
            </a:r>
            <a:r>
              <a:rPr kumimoji="1" lang="zh-CN" altLang="en-US" dirty="0">
                <a:solidFill>
                  <a:srgbClr val="FF0000"/>
                </a:solidFill>
              </a:rPr>
              <a:t>多工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作業系統再將</a:t>
            </a:r>
            <a:r>
              <a:rPr kumimoji="1" lang="en-US" altLang="zh-CN" dirty="0"/>
              <a:t>CPU</a:t>
            </a:r>
            <a:r>
              <a:rPr kumimoji="1" lang="zh-CN" altLang="en-US" dirty="0"/>
              <a:t>抽象化成多個，因此可以同時執行多個「應用程式」（同時多工）</a:t>
            </a:r>
            <a:endParaRPr kumimoji="1" lang="en-US" altLang="zh-CN" dirty="0"/>
          </a:p>
          <a:p>
            <a:r>
              <a:rPr kumimoji="1" lang="zh-CN" altLang="en-US" dirty="0"/>
              <a:t>我們可能需要在「應用程式」間，做複製、貼上（</a:t>
            </a:r>
            <a:r>
              <a:rPr kumimoji="1" lang="zh-CN" altLang="en-US" dirty="0">
                <a:solidFill>
                  <a:srgbClr val="FF0000"/>
                </a:solidFill>
              </a:rPr>
              <a:t>應用程式間通訊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可能需要設定優先權並且可以「刪除」發生錯誤的程式（</a:t>
            </a:r>
            <a:r>
              <a:rPr kumimoji="1" lang="zh-CN" altLang="en-US" dirty="0">
                <a:solidFill>
                  <a:srgbClr val="FF0000"/>
                </a:solidFill>
              </a:rPr>
              <a:t>應用程式管理</a:t>
            </a:r>
            <a:r>
              <a:rPr kumimoji="1" lang="zh-CN" altLang="en-US" dirty="0"/>
              <a:t>）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5757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FFDD78-5F3F-C747-B3AF-6190CFB12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關於「抽象化」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803E53-0E5D-1D44-B676-E7DDB6C60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以</a:t>
            </a:r>
            <a:r>
              <a:rPr kumimoji="1" lang="en-US" altLang="zh-CN" sz="2400" dirty="0" err="1"/>
              <a:t>printf</a:t>
            </a:r>
            <a:r>
              <a:rPr kumimoji="1" lang="zh-CN" altLang="en-US" sz="2400" dirty="0"/>
              <a:t>為例</a:t>
            </a:r>
            <a:endParaRPr kumimoji="1" lang="en-US" altLang="zh-CN" sz="2400" dirty="0"/>
          </a:p>
          <a:p>
            <a:r>
              <a:rPr kumimoji="1" lang="zh-CN" altLang="en-US" sz="2400" dirty="0"/>
              <a:t>透過</a:t>
            </a:r>
            <a:r>
              <a:rPr kumimoji="1" lang="en-US" altLang="zh-CN" sz="2400" dirty="0" err="1"/>
              <a:t>libc</a:t>
            </a:r>
            <a:r>
              <a:rPr kumimoji="1" lang="zh-CN" altLang="en-US" sz="2400" dirty="0"/>
              <a:t>，將「字串格式化」</a:t>
            </a:r>
            <a:endParaRPr kumimoji="1" lang="en-US" altLang="zh-CN" sz="2400" dirty="0"/>
          </a:p>
          <a:p>
            <a:r>
              <a:rPr kumimoji="1" lang="zh-CN" altLang="en-US" sz="2400" dirty="0"/>
              <a:t>如果遇到「</a:t>
            </a:r>
            <a:r>
              <a:rPr kumimoji="1" lang="en-US" altLang="zh-CN" sz="2400" dirty="0"/>
              <a:t>\n</a:t>
            </a:r>
            <a:r>
              <a:rPr kumimoji="1" lang="zh-CN" altLang="en-US" sz="2400" dirty="0"/>
              <a:t>」（換行符號），將字串輸出到「標準輸出」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命列作業系統：</a:t>
            </a:r>
            <a:r>
              <a:rPr kumimoji="1" lang="en-US" altLang="zh-CN" sz="2000" dirty="0">
                <a:solidFill>
                  <a:srgbClr val="FF0000"/>
                </a:solidFill>
              </a:rPr>
              <a:t>write, </a:t>
            </a:r>
            <a:r>
              <a:rPr kumimoji="1" lang="en-US" altLang="zh-CN" sz="2000" dirty="0" err="1">
                <a:solidFill>
                  <a:srgbClr val="FF0000"/>
                </a:solidFill>
              </a:rPr>
              <a:t>stdout</a:t>
            </a:r>
            <a:r>
              <a:rPr kumimoji="1" lang="en-US" altLang="zh-CN" sz="2000" dirty="0">
                <a:solidFill>
                  <a:srgbClr val="FF0000"/>
                </a:solidFill>
              </a:rPr>
              <a:t>, “</a:t>
            </a:r>
            <a:r>
              <a:rPr kumimoji="1" lang="zh-CN" altLang="en-US" sz="2000" dirty="0">
                <a:solidFill>
                  <a:srgbClr val="FF0000"/>
                </a:solidFill>
              </a:rPr>
              <a:t>我是羅習五</a:t>
            </a:r>
            <a:r>
              <a:rPr kumimoji="1" lang="en-US" altLang="zh-CN" sz="2000" dirty="0">
                <a:solidFill>
                  <a:srgbClr val="FF0000"/>
                </a:solidFill>
              </a:rPr>
              <a:t>”, 11</a:t>
            </a:r>
            <a:r>
              <a:rPr kumimoji="1" lang="zh-CN" altLang="en-US" sz="2000" dirty="0">
                <a:solidFill>
                  <a:srgbClr val="FF0000"/>
                </a:solidFill>
              </a:rPr>
              <a:t>（總共「</a:t>
            </a:r>
            <a:r>
              <a:rPr kumimoji="1" lang="en-US" altLang="zh-CN" sz="2000" dirty="0">
                <a:solidFill>
                  <a:srgbClr val="FF0000"/>
                </a:solidFill>
              </a:rPr>
              <a:t>4</a:t>
            </a:r>
            <a:r>
              <a:rPr kumimoji="1" lang="zh-CN" altLang="en-US" sz="2000" dirty="0">
                <a:solidFill>
                  <a:srgbClr val="FF0000"/>
                </a:solidFill>
              </a:rPr>
              <a:t>」個參數）</a:t>
            </a:r>
            <a:endParaRPr kumimoji="1" lang="en-US" altLang="zh-CN" sz="2000" dirty="0">
              <a:solidFill>
                <a:srgbClr val="FF0000"/>
              </a:solidFill>
            </a:endParaRPr>
          </a:p>
          <a:p>
            <a:pPr lvl="1"/>
            <a:r>
              <a:rPr kumimoji="1" lang="en-US" altLang="zh-CN" sz="2000" dirty="0" err="1">
                <a:solidFill>
                  <a:srgbClr val="FF0000"/>
                </a:solidFill>
              </a:rPr>
              <a:t>Linux_system_call</a:t>
            </a:r>
            <a:r>
              <a:rPr kumimoji="1" lang="en-US" altLang="zh-CN" sz="2000" dirty="0">
                <a:solidFill>
                  <a:srgbClr val="FF0000"/>
                </a:solidFill>
              </a:rPr>
              <a:t>(</a:t>
            </a:r>
            <a:r>
              <a:rPr kumimoji="1" lang="en-US" altLang="zh-CN" sz="2000" dirty="0" err="1">
                <a:solidFill>
                  <a:srgbClr val="FF0000"/>
                </a:solidFill>
              </a:rPr>
              <a:t>sys_write</a:t>
            </a:r>
            <a:r>
              <a:rPr kumimoji="1" lang="en-US" altLang="zh-CN" sz="2000" dirty="0">
                <a:solidFill>
                  <a:srgbClr val="FF0000"/>
                </a:solidFill>
              </a:rPr>
              <a:t>, </a:t>
            </a:r>
            <a:r>
              <a:rPr kumimoji="1" lang="en-US" altLang="zh-CN" sz="2000" dirty="0" err="1">
                <a:solidFill>
                  <a:srgbClr val="FF0000"/>
                </a:solidFill>
              </a:rPr>
              <a:t>stdout</a:t>
            </a:r>
            <a:r>
              <a:rPr kumimoji="1" lang="en-US" altLang="zh-CN" sz="2000" dirty="0">
                <a:solidFill>
                  <a:srgbClr val="FF0000"/>
                </a:solidFill>
              </a:rPr>
              <a:t>, “</a:t>
            </a:r>
            <a:r>
              <a:rPr kumimoji="1" lang="zh-CN" altLang="en-US" sz="2000" dirty="0">
                <a:solidFill>
                  <a:srgbClr val="FF0000"/>
                </a:solidFill>
              </a:rPr>
              <a:t>我是羅習五</a:t>
            </a:r>
            <a:r>
              <a:rPr kumimoji="1" lang="en-US" altLang="zh-CN" sz="2000" dirty="0">
                <a:solidFill>
                  <a:srgbClr val="FF0000"/>
                </a:solidFill>
              </a:rPr>
              <a:t>”, 11);</a:t>
            </a:r>
          </a:p>
          <a:p>
            <a:pPr lvl="1"/>
            <a:r>
              <a:rPr kumimoji="1" lang="en-US" altLang="zh-CN" sz="2000" dirty="0" err="1">
                <a:solidFill>
                  <a:srgbClr val="FF0000"/>
                </a:solidFill>
              </a:rPr>
              <a:t>Linux_system_call</a:t>
            </a:r>
            <a:r>
              <a:rPr kumimoji="1" lang="en-US" altLang="zh-CN" sz="2000" dirty="0">
                <a:solidFill>
                  <a:srgbClr val="FF0000"/>
                </a:solidFill>
              </a:rPr>
              <a:t>(1, 1, “</a:t>
            </a:r>
            <a:r>
              <a:rPr kumimoji="1" lang="zh-CN" altLang="en-US" sz="2000" dirty="0">
                <a:solidFill>
                  <a:srgbClr val="FF0000"/>
                </a:solidFill>
              </a:rPr>
              <a:t>我是羅習五</a:t>
            </a:r>
            <a:r>
              <a:rPr kumimoji="1" lang="en-US" altLang="zh-CN" sz="2000" dirty="0">
                <a:solidFill>
                  <a:srgbClr val="FF0000"/>
                </a:solidFill>
              </a:rPr>
              <a:t>”, 11); </a:t>
            </a:r>
            <a:r>
              <a:rPr kumimoji="1" lang="en-US" altLang="zh-CN" sz="2000" dirty="0">
                <a:solidFill>
                  <a:srgbClr val="00B050"/>
                </a:solidFill>
              </a:rPr>
              <a:t>//</a:t>
            </a:r>
            <a:r>
              <a:rPr kumimoji="1" lang="zh-CN" altLang="en-US" sz="2000" dirty="0">
                <a:solidFill>
                  <a:srgbClr val="00B050"/>
                </a:solidFill>
              </a:rPr>
              <a:t>下一頁還有討論</a:t>
            </a:r>
            <a:endParaRPr kumimoji="1" lang="en-US" altLang="zh-CN" sz="2000" dirty="0">
              <a:solidFill>
                <a:srgbClr val="00B050"/>
              </a:solidFill>
            </a:endParaRPr>
          </a:p>
          <a:p>
            <a:r>
              <a:rPr kumimoji="1" lang="zh-CN" altLang="en-US" sz="2400" dirty="0"/>
              <a:t>標準輸出可能是（第二個參數「</a:t>
            </a:r>
            <a:r>
              <a:rPr kumimoji="1" lang="en-US" altLang="zh-CN" sz="2400" dirty="0" err="1"/>
              <a:t>stdout</a:t>
            </a:r>
            <a:r>
              <a:rPr kumimoji="1" lang="zh-CN" altLang="en-US" sz="2400" dirty="0"/>
              <a:t>」的「實體」是啥？）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螢幕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網路（例如：透過</a:t>
            </a:r>
            <a:r>
              <a:rPr kumimoji="1" lang="en-US" altLang="zh-CN" sz="2000" dirty="0"/>
              <a:t>telnet</a:t>
            </a:r>
            <a:r>
              <a:rPr kumimoji="1" lang="zh-CN" altLang="en-US" sz="2000" dirty="0"/>
              <a:t>、</a:t>
            </a:r>
            <a:r>
              <a:rPr kumimoji="1" lang="en-US" altLang="zh-CN" sz="2000" dirty="0" err="1"/>
              <a:t>ssh</a:t>
            </a:r>
            <a:r>
              <a:rPr kumimoji="1" lang="zh-CN" altLang="en-US" sz="2000" dirty="0"/>
              <a:t>等）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特殊的傳輸線材（例如：</a:t>
            </a:r>
            <a:r>
              <a:rPr kumimoji="1" lang="en-US" altLang="zh-CN" sz="2000" dirty="0"/>
              <a:t>RS232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UART</a:t>
            </a:r>
            <a:r>
              <a:rPr kumimoji="1" lang="zh-CN" altLang="en-US" sz="2000" dirty="0"/>
              <a:t>、</a:t>
            </a:r>
            <a:r>
              <a:rPr lang="en" altLang="zh-TW" sz="2000" dirty="0"/>
              <a:t>Serial port</a:t>
            </a:r>
            <a:r>
              <a:rPr kumimoji="1" lang="zh-CN" altLang="en-US" sz="2000" dirty="0"/>
              <a:t>），這種接頭主機板上一定會有，用於除錯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183416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8866AB-BC68-7241-9CBB-0BA32331A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關於系統呼叫（</a:t>
            </a:r>
            <a:r>
              <a:rPr kumimoji="1" lang="en-US" altLang="zh-CN" dirty="0"/>
              <a:t>system call</a:t>
            </a:r>
            <a:r>
              <a:rPr kumimoji="1" lang="zh-CN" altLang="en-US" dirty="0"/>
              <a:t>）的編號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67B611-20D3-264F-BEBE-B0B5A80EE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56" y="1862201"/>
            <a:ext cx="11524488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" altLang="zh-TW" dirty="0">
                <a:hlinkClick r:id="rId2"/>
              </a:rPr>
              <a:t>https://filippo.io/linux-syscall-table/</a:t>
            </a:r>
            <a:endParaRPr lang="en" altLang="zh-TW" dirty="0"/>
          </a:p>
          <a:p>
            <a:pPr>
              <a:lnSpc>
                <a:spcPct val="200000"/>
              </a:lnSpc>
            </a:pPr>
            <a:r>
              <a:rPr kumimoji="1" lang="zh-TW" altLang="en-US" dirty="0"/>
              <a:t>「</a:t>
            </a:r>
            <a:r>
              <a:rPr kumimoji="1" lang="en" altLang="zh-TW" dirty="0"/>
              <a:t>write</a:t>
            </a:r>
            <a:r>
              <a:rPr kumimoji="1" lang="zh-TW" altLang="en-US" dirty="0"/>
              <a:t>」</a:t>
            </a:r>
            <a:r>
              <a:rPr kumimoji="1" lang="zh-CN" altLang="en-US" dirty="0"/>
              <a:t>的編號是「</a:t>
            </a:r>
            <a:r>
              <a:rPr kumimoji="1" lang="en-US" altLang="zh-CN" dirty="0"/>
              <a:t>1</a:t>
            </a:r>
            <a:r>
              <a:rPr kumimoji="1" lang="zh-CN" altLang="en-US" dirty="0"/>
              <a:t>」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zh-CN" altLang="en-US" dirty="0"/>
              <a:t>因此呼叫</a:t>
            </a:r>
            <a:r>
              <a:rPr kumimoji="1" lang="en-US" altLang="zh-CN" dirty="0"/>
              <a:t>Linux kernel</a:t>
            </a:r>
            <a:r>
              <a:rPr kumimoji="1" lang="zh-CN" altLang="en-US" dirty="0"/>
              <a:t>的參數是</a:t>
            </a:r>
            <a:endParaRPr kumimoji="1" lang="en-US" altLang="zh-CN" dirty="0"/>
          </a:p>
          <a:p>
            <a:pPr lvl="1">
              <a:lnSpc>
                <a:spcPct val="200000"/>
              </a:lnSpc>
            </a:pPr>
            <a:r>
              <a:rPr kumimoji="1" lang="en-US" altLang="zh-TW" dirty="0"/>
              <a:t>1</a:t>
            </a:r>
            <a:r>
              <a:rPr kumimoji="1" lang="zh-TW" altLang="en-US" dirty="0"/>
              <a:t>（代表</a:t>
            </a:r>
            <a:r>
              <a:rPr kumimoji="1" lang="en-US" altLang="zh-TW" dirty="0"/>
              <a:t>write</a:t>
            </a:r>
            <a:r>
              <a:rPr kumimoji="1" lang="zh-TW" altLang="en-US" dirty="0"/>
              <a:t>）</a:t>
            </a:r>
            <a:r>
              <a:rPr kumimoji="1" lang="en-US" altLang="zh-TW" dirty="0"/>
              <a:t>, 1</a:t>
            </a:r>
            <a:r>
              <a:rPr kumimoji="1" lang="zh-TW" altLang="en-US" dirty="0"/>
              <a:t>（代表標準輸出）</a:t>
            </a:r>
            <a:r>
              <a:rPr kumimoji="1" lang="en-US" altLang="zh-TW" dirty="0"/>
              <a:t>, 0x??????</a:t>
            </a:r>
            <a:r>
              <a:rPr kumimoji="1" lang="zh-TW" altLang="en-US" dirty="0"/>
              <a:t>（字串的</a:t>
            </a:r>
            <a:r>
              <a:rPr kumimoji="1" lang="zh-CN" altLang="en-US" dirty="0"/>
              <a:t>位址</a:t>
            </a:r>
            <a:r>
              <a:rPr kumimoji="1" lang="zh-TW" altLang="en-US" dirty="0"/>
              <a:t>），</a:t>
            </a:r>
            <a:r>
              <a:rPr kumimoji="1" lang="en-US" altLang="zh-TW" dirty="0"/>
              <a:t>11</a:t>
            </a:r>
            <a:r>
              <a:rPr kumimoji="1" lang="zh-TW" altLang="en-US" dirty="0"/>
              <a:t>（字串的長度）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73234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760509-703A-A74E-9DFB-1FC7D5141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關於「抽象化」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2C706C-163B-2F4B-ACD7-A5A057B1D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因此「作業系統」不單單只是讓我們更容易使用「硬體」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作業系統也在硬體上開創出新的「使用方式」、「使用限制」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透過這門課，可以了解如何「控制」作業系統，也可以了解作業系統的功能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20068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0764CF-3925-784F-AA45-DD5BF4BD7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「系統程式設計」的介面標準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189968-1FA3-E642-B090-3E05BC4A4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zh-TW" dirty="0"/>
              <a:t>IEEE POSIX</a:t>
            </a:r>
          </a:p>
          <a:p>
            <a:pPr lvl="1"/>
            <a:r>
              <a:rPr lang="en" altLang="zh-TW" dirty="0"/>
              <a:t>Portable Operating System Interface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目標：讓所有的作業系統有一致的介面設計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不只程式設計介面，也包含了基本的軟體：如：壓縮軟體、命令列（</a:t>
            </a:r>
            <a:r>
              <a:rPr kumimoji="1" lang="en-US" altLang="zh-TW" dirty="0"/>
              <a:t>shell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r>
              <a:rPr lang="en" altLang="zh-TW" dirty="0"/>
              <a:t>SUS</a:t>
            </a:r>
          </a:p>
          <a:p>
            <a:pPr lvl="1"/>
            <a:r>
              <a:rPr lang="en" altLang="zh-TW" dirty="0"/>
              <a:t>Single UNIX Specification</a:t>
            </a:r>
            <a:r>
              <a:rPr lang="zh-TW" altLang="en-US" dirty="0"/>
              <a:t>（</a:t>
            </a:r>
            <a:r>
              <a:rPr lang="en-US" altLang="zh-TW" dirty="0"/>
              <a:t>SUS</a:t>
            </a:r>
            <a:r>
              <a:rPr lang="zh-TW" altLang="en-US" dirty="0"/>
              <a:t>），擴充了</a:t>
            </a:r>
            <a:r>
              <a:rPr lang="en-US" altLang="zh-TW" dirty="0"/>
              <a:t>POSIX</a:t>
            </a:r>
            <a:r>
              <a:rPr lang="zh-CN" altLang="en-US" dirty="0"/>
              <a:t>的規範，更加的</a:t>
            </a:r>
            <a:r>
              <a:rPr lang="en-US" altLang="zh-CN" dirty="0"/>
              <a:t>UNIX</a:t>
            </a:r>
            <a:endParaRPr lang="en" altLang="zh-TW" dirty="0"/>
          </a:p>
          <a:p>
            <a:pPr lvl="1"/>
            <a:r>
              <a:rPr lang="zh-CN" altLang="en-US" dirty="0"/>
              <a:t>最新版為</a:t>
            </a:r>
            <a:r>
              <a:rPr lang="en-US" altLang="zh-CN" dirty="0"/>
              <a:t>SUSV4-2018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GNU/OS</a:t>
            </a:r>
          </a:p>
          <a:p>
            <a:pPr lvl="1"/>
            <a:r>
              <a:rPr lang="en-US" altLang="zh-TW" dirty="0"/>
              <a:t>“GNU </a:t>
            </a:r>
            <a:r>
              <a:rPr lang="zh-TW" altLang="en-US" dirty="0"/>
              <a:t>是個自由軟體作業系統</a:t>
            </a:r>
            <a:r>
              <a:rPr lang="en-US" altLang="zh-TW" dirty="0"/>
              <a:t>——</a:t>
            </a:r>
            <a:r>
              <a:rPr lang="zh-TW" altLang="en-US" dirty="0"/>
              <a:t>也就是說，它尊重使用者的自由。</a:t>
            </a:r>
            <a:r>
              <a:rPr lang="en-US" altLang="zh-TW" dirty="0"/>
              <a:t>”</a:t>
            </a:r>
          </a:p>
          <a:p>
            <a:pPr lvl="1"/>
            <a:r>
              <a:rPr lang="en" altLang="zh-TW" dirty="0"/>
              <a:t>GNU</a:t>
            </a:r>
            <a:r>
              <a:rPr lang="zh-CN" altLang="en-US" dirty="0"/>
              <a:t>作業系統的核心並沒有很成功，大部分都使用了</a:t>
            </a:r>
            <a:r>
              <a:rPr lang="en-US" altLang="zh-CN" dirty="0"/>
              <a:t>Linux</a:t>
            </a:r>
            <a:r>
              <a:rPr lang="zh-CN" altLang="en-US" dirty="0"/>
              <a:t>做為作業系統的核心（</a:t>
            </a:r>
            <a:r>
              <a:rPr lang="en-US" altLang="zh-CN" dirty="0"/>
              <a:t>kernel</a:t>
            </a:r>
            <a:r>
              <a:rPr lang="zh-CN" altLang="en-US" dirty="0"/>
              <a:t>）。因此</a:t>
            </a:r>
            <a:r>
              <a:rPr lang="en-US" altLang="zh-CN" dirty="0"/>
              <a:t>Linux</a:t>
            </a:r>
            <a:r>
              <a:rPr lang="zh-CN" altLang="en-US" dirty="0"/>
              <a:t>的明確名稱是：</a:t>
            </a:r>
            <a:r>
              <a:rPr lang="en-US" altLang="zh-CN" dirty="0"/>
              <a:t>GNU/Linux</a:t>
            </a:r>
            <a:endParaRPr lang="en" altLang="zh-TW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4688DA-665C-A54D-852E-DB3D30576F99}"/>
              </a:ext>
            </a:extLst>
          </p:cNvPr>
          <p:cNvSpPr/>
          <p:nvPr/>
        </p:nvSpPr>
        <p:spPr>
          <a:xfrm>
            <a:off x="7398743" y="6176963"/>
            <a:ext cx="3955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/>
              <a:t>https://</a:t>
            </a:r>
            <a:r>
              <a:rPr lang="en" altLang="zh-TW" dirty="0" err="1"/>
              <a:t>www.gnu.org</a:t>
            </a:r>
            <a:r>
              <a:rPr lang="en" altLang="zh-TW" dirty="0"/>
              <a:t>/</a:t>
            </a:r>
            <a:r>
              <a:rPr lang="en" altLang="zh-TW" dirty="0" err="1"/>
              <a:t>home.zh-tw.html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3322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1999</Words>
  <Application>Microsoft Macintosh PowerPoint</Application>
  <PresentationFormat>寬螢幕</PresentationFormat>
  <Paragraphs>164</Paragraphs>
  <Slides>24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8" baseType="lpstr">
      <vt:lpstr>Microsoft YaHei</vt:lpstr>
      <vt:lpstr>Microsoft YaHei Light</vt:lpstr>
      <vt:lpstr>Arial</vt:lpstr>
      <vt:lpstr>Office 佈景主題</vt:lpstr>
      <vt:lpstr>中正資工，2023， 系統程式設計基於Linux</vt:lpstr>
      <vt:lpstr>zoom.us</vt:lpstr>
      <vt:lpstr>為什麼需要學習「系統程式設計」</vt:lpstr>
      <vt:lpstr>關於「抽象化」</vt:lpstr>
      <vt:lpstr>關於「抽象化」</vt:lpstr>
      <vt:lpstr>關於「抽象化」</vt:lpstr>
      <vt:lpstr>關於系統呼叫（system call）的編號</vt:lpstr>
      <vt:lpstr>關於「抽象化」</vt:lpstr>
      <vt:lpstr>「系統程式設計」的介面標準</vt:lpstr>
      <vt:lpstr>為什麼選擇UNIX介紹系統程式設計</vt:lpstr>
      <vt:lpstr>為什麼這門課介紹Linux</vt:lpstr>
      <vt:lpstr>專屬於這門課的部分  （可能會有些變動）</vt:lpstr>
      <vt:lpstr>這學期課程的重點  用「搜尋」寫程式</vt:lpstr>
      <vt:lpstr>這學期課程的重點  用「ChatGPT」寫程式？</vt:lpstr>
      <vt:lpstr>這學期…</vt:lpstr>
      <vt:lpstr>這學期…</vt:lpstr>
      <vt:lpstr>上課教材</vt:lpstr>
      <vt:lpstr>進度</vt:lpstr>
      <vt:lpstr>進度</vt:lpstr>
      <vt:lpstr>評分方式（暫定）</vt:lpstr>
      <vt:lpstr>開發平台</vt:lpstr>
      <vt:lpstr>開發環境</vt:lpstr>
      <vt:lpstr>關於加簽</vt:lpstr>
      <vt:lpstr>關於通過率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Linux安裝與操作 </dc:title>
  <dc:creator>習五 羅</dc:creator>
  <cp:lastModifiedBy>Shiwu Lo</cp:lastModifiedBy>
  <cp:revision>66</cp:revision>
  <dcterms:created xsi:type="dcterms:W3CDTF">2019-01-31T14:35:51Z</dcterms:created>
  <dcterms:modified xsi:type="dcterms:W3CDTF">2023-02-13T00:29:16Z</dcterms:modified>
</cp:coreProperties>
</file>